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9.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10.xml" ContentType="application/vnd.openxmlformats-officedocument.presentationml.tags+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11.xml" ContentType="application/vnd.openxmlformats-officedocument.presentationml.tags+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3"/>
  </p:notesMasterIdLst>
  <p:handoutMasterIdLst>
    <p:handoutMasterId r:id="rId24"/>
  </p:handoutMasterIdLst>
  <p:sldIdLst>
    <p:sldId id="305" r:id="rId3"/>
    <p:sldId id="349" r:id="rId4"/>
    <p:sldId id="424" r:id="rId5"/>
    <p:sldId id="388" r:id="rId6"/>
    <p:sldId id="393" r:id="rId7"/>
    <p:sldId id="394" r:id="rId8"/>
    <p:sldId id="430" r:id="rId9"/>
    <p:sldId id="395" r:id="rId10"/>
    <p:sldId id="448" r:id="rId11"/>
    <p:sldId id="447" r:id="rId12"/>
    <p:sldId id="449" r:id="rId13"/>
    <p:sldId id="450" r:id="rId14"/>
    <p:sldId id="396" r:id="rId15"/>
    <p:sldId id="408" r:id="rId16"/>
    <p:sldId id="425" r:id="rId17"/>
    <p:sldId id="427" r:id="rId18"/>
    <p:sldId id="426" r:id="rId19"/>
    <p:sldId id="421" r:id="rId20"/>
    <p:sldId id="403" r:id="rId21"/>
    <p:sldId id="414"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mann, Brad" initials="BB"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CC00"/>
    <a:srgbClr val="99FF66"/>
    <a:srgbClr val="009900"/>
    <a:srgbClr val="04F00A"/>
    <a:srgbClr val="00FF00"/>
    <a:srgbClr val="0D0D0D"/>
    <a:srgbClr val="385723"/>
    <a:srgbClr val="70AD47"/>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373" autoAdjust="0"/>
  </p:normalViewPr>
  <p:slideViewPr>
    <p:cSldViewPr snapToGrid="0">
      <p:cViewPr>
        <p:scale>
          <a:sx n="50" d="100"/>
          <a:sy n="50" d="100"/>
        </p:scale>
        <p:origin x="-2790" y="-5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69448806317428E-2"/>
          <c:y val="0.13775150611756712"/>
          <c:w val="0.91369200097381065"/>
          <c:h val="0.75377936363837184"/>
        </c:manualLayout>
      </c:layout>
      <c:barChart>
        <c:barDir val="col"/>
        <c:grouping val="clustered"/>
        <c:varyColors val="0"/>
        <c:ser>
          <c:idx val="0"/>
          <c:order val="0"/>
          <c:tx>
            <c:strRef>
              <c:f>compare_all!$F$70</c:f>
              <c:strCache>
                <c:ptCount val="1"/>
                <c:pt idx="0">
                  <c:v>baseline</c:v>
                </c:pt>
              </c:strCache>
            </c:strRef>
          </c:tx>
          <c:spPr>
            <a:solidFill>
              <a:srgbClr val="5B9BD5">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compare_all!$G$70:$P$70</c:f>
              <c:numCache>
                <c:formatCode>General</c:formatCode>
                <c:ptCount val="10"/>
                <c:pt idx="0">
                  <c:v>1</c:v>
                </c:pt>
                <c:pt idx="1">
                  <c:v>1</c:v>
                </c:pt>
                <c:pt idx="2">
                  <c:v>1</c:v>
                </c:pt>
                <c:pt idx="3">
                  <c:v>1</c:v>
                </c:pt>
                <c:pt idx="4">
                  <c:v>1</c:v>
                </c:pt>
                <c:pt idx="5">
                  <c:v>1</c:v>
                </c:pt>
                <c:pt idx="6">
                  <c:v>1</c:v>
                </c:pt>
                <c:pt idx="7">
                  <c:v>1</c:v>
                </c:pt>
                <c:pt idx="8">
                  <c:v>1</c:v>
                </c:pt>
                <c:pt idx="9">
                  <c:v>1</c:v>
                </c:pt>
              </c:numCache>
            </c:numRef>
          </c:val>
          <c:extLst xmlns:c16r2="http://schemas.microsoft.com/office/drawing/2015/06/chart">
            <c:ext xmlns:c16="http://schemas.microsoft.com/office/drawing/2014/chart" uri="{C3380CC4-5D6E-409C-BE32-E72D297353CC}">
              <c16:uniqueId val="{00000000-B185-4CB6-A739-0216C2501D3C}"/>
            </c:ext>
          </c:extLst>
        </c:ser>
        <c:ser>
          <c:idx val="1"/>
          <c:order val="1"/>
          <c:tx>
            <c:strRef>
              <c:f>compare_all!$F$71</c:f>
              <c:strCache>
                <c:ptCount val="1"/>
                <c:pt idx="0">
                  <c:v>scope</c:v>
                </c:pt>
              </c:strCache>
            </c:strRef>
          </c:tx>
          <c:spPr>
            <a:solidFill>
              <a:srgbClr val="203864">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compare_all!$G$71:$P$71</c:f>
              <c:numCache>
                <c:formatCode>General</c:formatCode>
                <c:ptCount val="10"/>
                <c:pt idx="0">
                  <c:v>1.1468387551689205</c:v>
                </c:pt>
                <c:pt idx="1">
                  <c:v>1.124164619238528</c:v>
                </c:pt>
                <c:pt idx="2">
                  <c:v>1.0060348815882045</c:v>
                </c:pt>
                <c:pt idx="3">
                  <c:v>1.1047415162246379</c:v>
                </c:pt>
                <c:pt idx="4">
                  <c:v>0.98679604492758555</c:v>
                </c:pt>
                <c:pt idx="5">
                  <c:v>1.0246569735576188</c:v>
                </c:pt>
                <c:pt idx="6">
                  <c:v>1.2344945850452878</c:v>
                </c:pt>
                <c:pt idx="7">
                  <c:v>1.0069161610098605</c:v>
                </c:pt>
                <c:pt idx="8">
                  <c:v>1.0204989093349739</c:v>
                </c:pt>
                <c:pt idx="9">
                  <c:v>1.0699597411902417</c:v>
                </c:pt>
              </c:numCache>
            </c:numRef>
          </c:val>
          <c:extLst xmlns:c16r2="http://schemas.microsoft.com/office/drawing/2015/06/chart">
            <c:ext xmlns:c16="http://schemas.microsoft.com/office/drawing/2014/chart" uri="{C3380CC4-5D6E-409C-BE32-E72D297353CC}">
              <c16:uniqueId val="{00000001-B185-4CB6-A739-0216C2501D3C}"/>
            </c:ext>
          </c:extLst>
        </c:ser>
        <c:ser>
          <c:idx val="2"/>
          <c:order val="2"/>
          <c:tx>
            <c:strRef>
              <c:f>compare_all!$F$72</c:f>
              <c:strCache>
                <c:ptCount val="1"/>
                <c:pt idx="0">
                  <c:v>steal</c:v>
                </c:pt>
              </c:strCache>
            </c:strRef>
          </c:tx>
          <c:spPr>
            <a:solidFill>
              <a:srgbClr val="FFE699">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compare_all!$G$72:$P$72</c:f>
              <c:numCache>
                <c:formatCode>General</c:formatCode>
                <c:ptCount val="10"/>
                <c:pt idx="0">
                  <c:v>1.0591289338707621</c:v>
                </c:pt>
                <c:pt idx="1">
                  <c:v>1.0017253914193118</c:v>
                </c:pt>
                <c:pt idx="2">
                  <c:v>1.2233421936089506</c:v>
                </c:pt>
                <c:pt idx="3">
                  <c:v>1.0115821376275247</c:v>
                </c:pt>
                <c:pt idx="4">
                  <c:v>1.5221997004780567</c:v>
                </c:pt>
                <c:pt idx="5">
                  <c:v>1.0101995143750999</c:v>
                </c:pt>
                <c:pt idx="6">
                  <c:v>0.99993707511134211</c:v>
                </c:pt>
                <c:pt idx="7">
                  <c:v>1.5517730402564285</c:v>
                </c:pt>
                <c:pt idx="8">
                  <c:v>1.1730485890477746</c:v>
                </c:pt>
                <c:pt idx="9">
                  <c:v>1.1555924567208053</c:v>
                </c:pt>
              </c:numCache>
            </c:numRef>
          </c:val>
          <c:extLst xmlns:c16r2="http://schemas.microsoft.com/office/drawing/2015/06/chart">
            <c:ext xmlns:c16="http://schemas.microsoft.com/office/drawing/2014/chart" uri="{C3380CC4-5D6E-409C-BE32-E72D297353CC}">
              <c16:uniqueId val="{00000002-B185-4CB6-A739-0216C2501D3C}"/>
            </c:ext>
          </c:extLst>
        </c:ser>
        <c:ser>
          <c:idx val="3"/>
          <c:order val="3"/>
          <c:tx>
            <c:strRef>
              <c:f>compare_all!$F$73</c:f>
              <c:strCache>
                <c:ptCount val="1"/>
                <c:pt idx="0">
                  <c:v>RSP</c:v>
                </c:pt>
              </c:strCache>
            </c:strRef>
          </c:tx>
          <c:spPr>
            <a:solidFill>
              <a:srgbClr val="0D0D0D">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compare_all!$G$73:$P$73</c:f>
              <c:numCache>
                <c:formatCode>General</c:formatCode>
                <c:ptCount val="10"/>
                <c:pt idx="0">
                  <c:v>0.96920076713145065</c:v>
                </c:pt>
                <c:pt idx="1">
                  <c:v>1.0456422836810499</c:v>
                </c:pt>
                <c:pt idx="2">
                  <c:v>1.0081537561526945</c:v>
                </c:pt>
                <c:pt idx="3">
                  <c:v>0.93483502072931346</c:v>
                </c:pt>
                <c:pt idx="4">
                  <c:v>1.178654504450581</c:v>
                </c:pt>
                <c:pt idx="5">
                  <c:v>0.75527493467559736</c:v>
                </c:pt>
                <c:pt idx="6">
                  <c:v>1.0462126680061643</c:v>
                </c:pt>
                <c:pt idx="7">
                  <c:v>1.14643783666154</c:v>
                </c:pt>
                <c:pt idx="8">
                  <c:v>0.66874568567920389</c:v>
                </c:pt>
                <c:pt idx="9">
                  <c:v>0.95836578485889279</c:v>
                </c:pt>
              </c:numCache>
            </c:numRef>
          </c:val>
          <c:extLst xmlns:c16r2="http://schemas.microsoft.com/office/drawing/2015/06/chart">
            <c:ext xmlns:c16="http://schemas.microsoft.com/office/drawing/2014/chart" uri="{C3380CC4-5D6E-409C-BE32-E72D297353CC}">
              <c16:uniqueId val="{00000003-B185-4CB6-A739-0216C2501D3C}"/>
            </c:ext>
          </c:extLst>
        </c:ser>
        <c:ser>
          <c:idx val="4"/>
          <c:order val="4"/>
          <c:tx>
            <c:strRef>
              <c:f>compare_all!$F$74</c:f>
              <c:strCache>
                <c:ptCount val="1"/>
                <c:pt idx="0">
                  <c:v>DeNovo-B</c:v>
                </c:pt>
              </c:strCache>
            </c:strRef>
          </c:tx>
          <c:spPr>
            <a:solidFill>
              <a:srgbClr val="70AD47">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compare_all!$G$74:$P$74</c:f>
              <c:numCache>
                <c:formatCode>General</c:formatCode>
                <c:ptCount val="10"/>
                <c:pt idx="0">
                  <c:v>1.1983706024909231</c:v>
                </c:pt>
                <c:pt idx="1">
                  <c:v>1.1433570761881586</c:v>
                </c:pt>
                <c:pt idx="2">
                  <c:v>1.0346701315447731</c:v>
                </c:pt>
                <c:pt idx="3">
                  <c:v>0.87272559482847711</c:v>
                </c:pt>
                <c:pt idx="4">
                  <c:v>1.4940350032544905</c:v>
                </c:pt>
                <c:pt idx="5">
                  <c:v>1.0190810852542702</c:v>
                </c:pt>
                <c:pt idx="6">
                  <c:v>1.1936790563098152</c:v>
                </c:pt>
                <c:pt idx="7">
                  <c:v>1.622204461789698</c:v>
                </c:pt>
                <c:pt idx="8">
                  <c:v>1.4806354101154369</c:v>
                </c:pt>
                <c:pt idx="9">
                  <c:v>1.2061041994214821</c:v>
                </c:pt>
              </c:numCache>
            </c:numRef>
          </c:val>
          <c:extLst xmlns:c16r2="http://schemas.microsoft.com/office/drawing/2015/06/chart">
            <c:ext xmlns:c16="http://schemas.microsoft.com/office/drawing/2014/chart" uri="{C3380CC4-5D6E-409C-BE32-E72D297353CC}">
              <c16:uniqueId val="{00000004-B185-4CB6-A739-0216C2501D3C}"/>
            </c:ext>
          </c:extLst>
        </c:ser>
        <c:ser>
          <c:idx val="5"/>
          <c:order val="5"/>
          <c:tx>
            <c:strRef>
              <c:f>compare_all!$F$75</c:f>
              <c:strCache>
                <c:ptCount val="1"/>
                <c:pt idx="0">
                  <c:v>hLRC</c:v>
                </c:pt>
              </c:strCache>
            </c:strRef>
          </c:tx>
          <c:spPr>
            <a:solidFill>
              <a:srgbClr val="385723">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compare_all!$G$75:$P$75</c:f>
              <c:numCache>
                <c:formatCode>General</c:formatCode>
                <c:ptCount val="10"/>
                <c:pt idx="0">
                  <c:v>1.4134111260309756</c:v>
                </c:pt>
                <c:pt idx="1">
                  <c:v>1.3748116747505503</c:v>
                </c:pt>
                <c:pt idx="2">
                  <c:v>1.249742823281762</c:v>
                </c:pt>
                <c:pt idx="3">
                  <c:v>1.1113969693355066</c:v>
                </c:pt>
                <c:pt idx="4">
                  <c:v>1.568269966230929</c:v>
                </c:pt>
                <c:pt idx="5">
                  <c:v>1.0058513696684763</c:v>
                </c:pt>
                <c:pt idx="6">
                  <c:v>1.2894438684277749</c:v>
                </c:pt>
                <c:pt idx="7">
                  <c:v>1.5422180924109234</c:v>
                </c:pt>
                <c:pt idx="8">
                  <c:v>1.1848176067275276</c:v>
                </c:pt>
                <c:pt idx="9">
                  <c:v>1.2919977936641858</c:v>
                </c:pt>
              </c:numCache>
            </c:numRef>
          </c:val>
          <c:extLst xmlns:c16r2="http://schemas.microsoft.com/office/drawing/2015/06/chart">
            <c:ext xmlns:c16="http://schemas.microsoft.com/office/drawing/2014/chart" uri="{C3380CC4-5D6E-409C-BE32-E72D297353CC}">
              <c16:uniqueId val="{00000005-B185-4CB6-A739-0216C2501D3C}"/>
            </c:ext>
          </c:extLst>
        </c:ser>
        <c:dLbls>
          <c:showLegendKey val="0"/>
          <c:showVal val="0"/>
          <c:showCatName val="0"/>
          <c:showSerName val="0"/>
          <c:showPercent val="0"/>
          <c:showBubbleSize val="0"/>
        </c:dLbls>
        <c:gapWidth val="219"/>
        <c:axId val="44459904"/>
        <c:axId val="44461440"/>
      </c:barChart>
      <c:catAx>
        <c:axId val="4445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461440"/>
        <c:crosses val="autoZero"/>
        <c:auto val="1"/>
        <c:lblAlgn val="ctr"/>
        <c:lblOffset val="100"/>
        <c:noMultiLvlLbl val="0"/>
      </c:catAx>
      <c:valAx>
        <c:axId val="44461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400"/>
                </a:pPr>
                <a:r>
                  <a:rPr lang="en-US" sz="2400" dirty="0"/>
                  <a:t>Speedup</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459904"/>
        <c:crosses val="autoZero"/>
        <c:crossBetween val="between"/>
      </c:valAx>
      <c:spPr>
        <a:noFill/>
        <a:ln>
          <a:noFill/>
        </a:ln>
        <a:effectLst/>
      </c:spPr>
    </c:plotArea>
    <c:legend>
      <c:legendPos val="t"/>
      <c:legendEntry>
        <c:idx val="5"/>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69448806317428E-2"/>
          <c:y val="0.13775150611756712"/>
          <c:w val="0.91369200097381065"/>
          <c:h val="0.75377936363837184"/>
        </c:manualLayout>
      </c:layout>
      <c:barChart>
        <c:barDir val="col"/>
        <c:grouping val="clustered"/>
        <c:varyColors val="0"/>
        <c:ser>
          <c:idx val="0"/>
          <c:order val="0"/>
          <c:tx>
            <c:strRef>
              <c:f>compare_all!$F$70</c:f>
              <c:strCache>
                <c:ptCount val="1"/>
                <c:pt idx="0">
                  <c:v>baseline</c:v>
                </c:pt>
              </c:strCache>
            </c:strRef>
          </c:tx>
          <c:spPr>
            <a:solidFill>
              <a:srgbClr val="5B9BD5">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compare_all!$G$70:$P$70</c:f>
              <c:numCache>
                <c:formatCode>General</c:formatCode>
                <c:ptCount val="10"/>
                <c:pt idx="0">
                  <c:v>1</c:v>
                </c:pt>
                <c:pt idx="1">
                  <c:v>1</c:v>
                </c:pt>
                <c:pt idx="2">
                  <c:v>1</c:v>
                </c:pt>
                <c:pt idx="3">
                  <c:v>1</c:v>
                </c:pt>
                <c:pt idx="4">
                  <c:v>1</c:v>
                </c:pt>
                <c:pt idx="5">
                  <c:v>1</c:v>
                </c:pt>
                <c:pt idx="6">
                  <c:v>1</c:v>
                </c:pt>
                <c:pt idx="7">
                  <c:v>1</c:v>
                </c:pt>
                <c:pt idx="8">
                  <c:v>1</c:v>
                </c:pt>
                <c:pt idx="9">
                  <c:v>1</c:v>
                </c:pt>
              </c:numCache>
            </c:numRef>
          </c:val>
          <c:extLst xmlns:c16r2="http://schemas.microsoft.com/office/drawing/2015/06/chart">
            <c:ext xmlns:c16="http://schemas.microsoft.com/office/drawing/2014/chart" uri="{C3380CC4-5D6E-409C-BE32-E72D297353CC}">
              <c16:uniqueId val="{00000000-B185-4CB6-A739-0216C2501D3C}"/>
            </c:ext>
          </c:extLst>
        </c:ser>
        <c:ser>
          <c:idx val="1"/>
          <c:order val="1"/>
          <c:tx>
            <c:strRef>
              <c:f>compare_all!$F$71</c:f>
              <c:strCache>
                <c:ptCount val="1"/>
                <c:pt idx="0">
                  <c:v>scope</c:v>
                </c:pt>
              </c:strCache>
            </c:strRef>
          </c:tx>
          <c:spPr>
            <a:solidFill>
              <a:srgbClr val="203864">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compare_all!$G$71:$P$71</c:f>
              <c:numCache>
                <c:formatCode>General</c:formatCode>
                <c:ptCount val="10"/>
                <c:pt idx="0">
                  <c:v>1.1468387551689205</c:v>
                </c:pt>
                <c:pt idx="1">
                  <c:v>1.124164619238528</c:v>
                </c:pt>
                <c:pt idx="2">
                  <c:v>1.0060348815882045</c:v>
                </c:pt>
                <c:pt idx="3">
                  <c:v>1.1047415162246379</c:v>
                </c:pt>
                <c:pt idx="4">
                  <c:v>0.98679604492758555</c:v>
                </c:pt>
                <c:pt idx="5">
                  <c:v>1.0246569735576188</c:v>
                </c:pt>
                <c:pt idx="6">
                  <c:v>1.2344945850452878</c:v>
                </c:pt>
                <c:pt idx="7">
                  <c:v>1.0069161610098605</c:v>
                </c:pt>
                <c:pt idx="8">
                  <c:v>1.0204989093349739</c:v>
                </c:pt>
                <c:pt idx="9">
                  <c:v>1.0699597411902417</c:v>
                </c:pt>
              </c:numCache>
            </c:numRef>
          </c:val>
          <c:extLst xmlns:c16r2="http://schemas.microsoft.com/office/drawing/2015/06/chart">
            <c:ext xmlns:c16="http://schemas.microsoft.com/office/drawing/2014/chart" uri="{C3380CC4-5D6E-409C-BE32-E72D297353CC}">
              <c16:uniqueId val="{00000001-B185-4CB6-A739-0216C2501D3C}"/>
            </c:ext>
          </c:extLst>
        </c:ser>
        <c:ser>
          <c:idx val="2"/>
          <c:order val="2"/>
          <c:tx>
            <c:strRef>
              <c:f>compare_all!$F$72</c:f>
              <c:strCache>
                <c:ptCount val="1"/>
                <c:pt idx="0">
                  <c:v>steal</c:v>
                </c:pt>
              </c:strCache>
            </c:strRef>
          </c:tx>
          <c:spPr>
            <a:solidFill>
              <a:srgbClr val="FFE699">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compare_all!$G$72:$P$72</c:f>
              <c:numCache>
                <c:formatCode>General</c:formatCode>
                <c:ptCount val="10"/>
                <c:pt idx="0">
                  <c:v>1.0591289338707621</c:v>
                </c:pt>
                <c:pt idx="1">
                  <c:v>1.0017253914193118</c:v>
                </c:pt>
                <c:pt idx="2">
                  <c:v>1.2233421936089506</c:v>
                </c:pt>
                <c:pt idx="3">
                  <c:v>1.0115821376275247</c:v>
                </c:pt>
                <c:pt idx="4">
                  <c:v>1.5221997004780567</c:v>
                </c:pt>
                <c:pt idx="5">
                  <c:v>1.0101995143750999</c:v>
                </c:pt>
                <c:pt idx="6">
                  <c:v>0.99993707511134211</c:v>
                </c:pt>
                <c:pt idx="7">
                  <c:v>1.5517730402564285</c:v>
                </c:pt>
                <c:pt idx="8">
                  <c:v>1.1730485890477746</c:v>
                </c:pt>
                <c:pt idx="9">
                  <c:v>1.1555924567208053</c:v>
                </c:pt>
              </c:numCache>
            </c:numRef>
          </c:val>
          <c:extLst xmlns:c16r2="http://schemas.microsoft.com/office/drawing/2015/06/chart">
            <c:ext xmlns:c16="http://schemas.microsoft.com/office/drawing/2014/chart" uri="{C3380CC4-5D6E-409C-BE32-E72D297353CC}">
              <c16:uniqueId val="{00000002-B185-4CB6-A739-0216C2501D3C}"/>
            </c:ext>
          </c:extLst>
        </c:ser>
        <c:ser>
          <c:idx val="3"/>
          <c:order val="3"/>
          <c:tx>
            <c:strRef>
              <c:f>compare_all!$F$73</c:f>
              <c:strCache>
                <c:ptCount val="1"/>
                <c:pt idx="0">
                  <c:v>RSP</c:v>
                </c:pt>
              </c:strCache>
            </c:strRef>
          </c:tx>
          <c:spPr>
            <a:solidFill>
              <a:srgbClr val="0D0D0D"/>
            </a:solidFill>
            <a:ln w="38100">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compare_all!$G$73:$P$73</c:f>
              <c:numCache>
                <c:formatCode>General</c:formatCode>
                <c:ptCount val="10"/>
                <c:pt idx="0">
                  <c:v>0.96920076713145065</c:v>
                </c:pt>
                <c:pt idx="1">
                  <c:v>1.0456422836810499</c:v>
                </c:pt>
                <c:pt idx="2">
                  <c:v>1.0081537561526945</c:v>
                </c:pt>
                <c:pt idx="3">
                  <c:v>0.93483502072931346</c:v>
                </c:pt>
                <c:pt idx="4">
                  <c:v>1.178654504450581</c:v>
                </c:pt>
                <c:pt idx="5">
                  <c:v>0.75527493467559736</c:v>
                </c:pt>
                <c:pt idx="6">
                  <c:v>1.0462126680061643</c:v>
                </c:pt>
                <c:pt idx="7">
                  <c:v>1.14643783666154</c:v>
                </c:pt>
                <c:pt idx="8">
                  <c:v>0.66874568567920389</c:v>
                </c:pt>
                <c:pt idx="9">
                  <c:v>0.95836578485889279</c:v>
                </c:pt>
              </c:numCache>
            </c:numRef>
          </c:val>
          <c:extLst xmlns:c16r2="http://schemas.microsoft.com/office/drawing/2015/06/chart">
            <c:ext xmlns:c16="http://schemas.microsoft.com/office/drawing/2014/chart" uri="{C3380CC4-5D6E-409C-BE32-E72D297353CC}">
              <c16:uniqueId val="{00000003-B185-4CB6-A739-0216C2501D3C}"/>
            </c:ext>
          </c:extLst>
        </c:ser>
        <c:ser>
          <c:idx val="4"/>
          <c:order val="4"/>
          <c:tx>
            <c:strRef>
              <c:f>compare_all!$F$74</c:f>
              <c:strCache>
                <c:ptCount val="1"/>
                <c:pt idx="0">
                  <c:v>DeNovo-B</c:v>
                </c:pt>
              </c:strCache>
            </c:strRef>
          </c:tx>
          <c:spPr>
            <a:solidFill>
              <a:srgbClr val="70AD47">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compare_all!$G$74:$P$74</c:f>
              <c:numCache>
                <c:formatCode>General</c:formatCode>
                <c:ptCount val="10"/>
                <c:pt idx="0">
                  <c:v>1.1983706024909231</c:v>
                </c:pt>
                <c:pt idx="1">
                  <c:v>1.1433570761881586</c:v>
                </c:pt>
                <c:pt idx="2">
                  <c:v>1.0346701315447731</c:v>
                </c:pt>
                <c:pt idx="3">
                  <c:v>0.87272559482847711</c:v>
                </c:pt>
                <c:pt idx="4">
                  <c:v>1.4940350032544905</c:v>
                </c:pt>
                <c:pt idx="5">
                  <c:v>1.0190810852542702</c:v>
                </c:pt>
                <c:pt idx="6">
                  <c:v>1.1936790563098152</c:v>
                </c:pt>
                <c:pt idx="7">
                  <c:v>1.622204461789698</c:v>
                </c:pt>
                <c:pt idx="8">
                  <c:v>1.4806354101154369</c:v>
                </c:pt>
                <c:pt idx="9">
                  <c:v>1.2061041994214821</c:v>
                </c:pt>
              </c:numCache>
            </c:numRef>
          </c:val>
          <c:extLst xmlns:c16r2="http://schemas.microsoft.com/office/drawing/2015/06/chart">
            <c:ext xmlns:c16="http://schemas.microsoft.com/office/drawing/2014/chart" uri="{C3380CC4-5D6E-409C-BE32-E72D297353CC}">
              <c16:uniqueId val="{00000004-B185-4CB6-A739-0216C2501D3C}"/>
            </c:ext>
          </c:extLst>
        </c:ser>
        <c:ser>
          <c:idx val="5"/>
          <c:order val="5"/>
          <c:tx>
            <c:strRef>
              <c:f>compare_all!$F$75</c:f>
              <c:strCache>
                <c:ptCount val="1"/>
                <c:pt idx="0">
                  <c:v>hLRC</c:v>
                </c:pt>
              </c:strCache>
            </c:strRef>
          </c:tx>
          <c:spPr>
            <a:solidFill>
              <a:srgbClr val="385723">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compare_all!$G$75:$P$75</c:f>
              <c:numCache>
                <c:formatCode>General</c:formatCode>
                <c:ptCount val="10"/>
                <c:pt idx="0">
                  <c:v>1.4134111260309756</c:v>
                </c:pt>
                <c:pt idx="1">
                  <c:v>1.3748116747505503</c:v>
                </c:pt>
                <c:pt idx="2">
                  <c:v>1.249742823281762</c:v>
                </c:pt>
                <c:pt idx="3">
                  <c:v>1.1113969693355066</c:v>
                </c:pt>
                <c:pt idx="4">
                  <c:v>1.568269966230929</c:v>
                </c:pt>
                <c:pt idx="5">
                  <c:v>1.0058513696684763</c:v>
                </c:pt>
                <c:pt idx="6">
                  <c:v>1.2894438684277749</c:v>
                </c:pt>
                <c:pt idx="7">
                  <c:v>1.5422180924109234</c:v>
                </c:pt>
                <c:pt idx="8">
                  <c:v>1.1848176067275276</c:v>
                </c:pt>
                <c:pt idx="9">
                  <c:v>1.2919977936641858</c:v>
                </c:pt>
              </c:numCache>
            </c:numRef>
          </c:val>
          <c:extLst xmlns:c16r2="http://schemas.microsoft.com/office/drawing/2015/06/chart">
            <c:ext xmlns:c16="http://schemas.microsoft.com/office/drawing/2014/chart" uri="{C3380CC4-5D6E-409C-BE32-E72D297353CC}">
              <c16:uniqueId val="{00000005-B185-4CB6-A739-0216C2501D3C}"/>
            </c:ext>
          </c:extLst>
        </c:ser>
        <c:dLbls>
          <c:showLegendKey val="0"/>
          <c:showVal val="0"/>
          <c:showCatName val="0"/>
          <c:showSerName val="0"/>
          <c:showPercent val="0"/>
          <c:showBubbleSize val="0"/>
        </c:dLbls>
        <c:gapWidth val="219"/>
        <c:axId val="45340928"/>
        <c:axId val="45342720"/>
      </c:barChart>
      <c:catAx>
        <c:axId val="4534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342720"/>
        <c:crosses val="autoZero"/>
        <c:auto val="1"/>
        <c:lblAlgn val="ctr"/>
        <c:lblOffset val="100"/>
        <c:noMultiLvlLbl val="0"/>
      </c:catAx>
      <c:valAx>
        <c:axId val="45342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400"/>
                </a:pPr>
                <a:r>
                  <a:rPr lang="en-US" sz="2400" dirty="0"/>
                  <a:t>Speedup</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340928"/>
        <c:crosses val="autoZero"/>
        <c:crossBetween val="between"/>
      </c:valAx>
      <c:spPr>
        <a:noFill/>
        <a:ln>
          <a:noFill/>
        </a:ln>
        <a:effectLst/>
      </c:spPr>
    </c:plotArea>
    <c:legend>
      <c:legendPos val="t"/>
      <c:legendEntry>
        <c:idx val="3"/>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69448806317428E-2"/>
          <c:y val="0.13775150611756712"/>
          <c:w val="0.91369200097381065"/>
          <c:h val="0.75377936363837184"/>
        </c:manualLayout>
      </c:layout>
      <c:barChart>
        <c:barDir val="col"/>
        <c:grouping val="clustered"/>
        <c:varyColors val="0"/>
        <c:ser>
          <c:idx val="0"/>
          <c:order val="0"/>
          <c:tx>
            <c:strRef>
              <c:f>compare_all!$F$70</c:f>
              <c:strCache>
                <c:ptCount val="1"/>
                <c:pt idx="0">
                  <c:v>baseline</c:v>
                </c:pt>
              </c:strCache>
            </c:strRef>
          </c:tx>
          <c:spPr>
            <a:solidFill>
              <a:srgbClr val="5B9BD5">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compare_all!$G$70:$P$70</c:f>
              <c:numCache>
                <c:formatCode>General</c:formatCode>
                <c:ptCount val="10"/>
                <c:pt idx="0">
                  <c:v>1</c:v>
                </c:pt>
                <c:pt idx="1">
                  <c:v>1</c:v>
                </c:pt>
                <c:pt idx="2">
                  <c:v>1</c:v>
                </c:pt>
                <c:pt idx="3">
                  <c:v>1</c:v>
                </c:pt>
                <c:pt idx="4">
                  <c:v>1</c:v>
                </c:pt>
                <c:pt idx="5">
                  <c:v>1</c:v>
                </c:pt>
                <c:pt idx="6">
                  <c:v>1</c:v>
                </c:pt>
                <c:pt idx="7">
                  <c:v>1</c:v>
                </c:pt>
                <c:pt idx="8">
                  <c:v>1</c:v>
                </c:pt>
                <c:pt idx="9">
                  <c:v>1</c:v>
                </c:pt>
              </c:numCache>
            </c:numRef>
          </c:val>
          <c:extLst xmlns:c16r2="http://schemas.microsoft.com/office/drawing/2015/06/chart">
            <c:ext xmlns:c16="http://schemas.microsoft.com/office/drawing/2014/chart" uri="{C3380CC4-5D6E-409C-BE32-E72D297353CC}">
              <c16:uniqueId val="{00000000-B185-4CB6-A739-0216C2501D3C}"/>
            </c:ext>
          </c:extLst>
        </c:ser>
        <c:ser>
          <c:idx val="1"/>
          <c:order val="1"/>
          <c:tx>
            <c:strRef>
              <c:f>compare_all!$F$71</c:f>
              <c:strCache>
                <c:ptCount val="1"/>
                <c:pt idx="0">
                  <c:v>scope</c:v>
                </c:pt>
              </c:strCache>
            </c:strRef>
          </c:tx>
          <c:spPr>
            <a:solidFill>
              <a:srgbClr val="203864">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compare_all!$G$71:$P$71</c:f>
              <c:numCache>
                <c:formatCode>General</c:formatCode>
                <c:ptCount val="10"/>
                <c:pt idx="0">
                  <c:v>1.1468387551689205</c:v>
                </c:pt>
                <c:pt idx="1">
                  <c:v>1.124164619238528</c:v>
                </c:pt>
                <c:pt idx="2">
                  <c:v>1.0060348815882045</c:v>
                </c:pt>
                <c:pt idx="3">
                  <c:v>1.1047415162246379</c:v>
                </c:pt>
                <c:pt idx="4">
                  <c:v>0.98679604492758555</c:v>
                </c:pt>
                <c:pt idx="5">
                  <c:v>1.0246569735576188</c:v>
                </c:pt>
                <c:pt idx="6">
                  <c:v>1.2344945850452878</c:v>
                </c:pt>
                <c:pt idx="7">
                  <c:v>1.0069161610098605</c:v>
                </c:pt>
                <c:pt idx="8">
                  <c:v>1.0204989093349739</c:v>
                </c:pt>
                <c:pt idx="9">
                  <c:v>1.0699597411902417</c:v>
                </c:pt>
              </c:numCache>
            </c:numRef>
          </c:val>
          <c:extLst xmlns:c16r2="http://schemas.microsoft.com/office/drawing/2015/06/chart">
            <c:ext xmlns:c16="http://schemas.microsoft.com/office/drawing/2014/chart" uri="{C3380CC4-5D6E-409C-BE32-E72D297353CC}">
              <c16:uniqueId val="{00000001-B185-4CB6-A739-0216C2501D3C}"/>
            </c:ext>
          </c:extLst>
        </c:ser>
        <c:ser>
          <c:idx val="2"/>
          <c:order val="2"/>
          <c:tx>
            <c:strRef>
              <c:f>compare_all!$F$72</c:f>
              <c:strCache>
                <c:ptCount val="1"/>
                <c:pt idx="0">
                  <c:v>steal</c:v>
                </c:pt>
              </c:strCache>
            </c:strRef>
          </c:tx>
          <c:spPr>
            <a:solidFill>
              <a:srgbClr val="FFE699">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compare_all!$G$72:$P$72</c:f>
              <c:numCache>
                <c:formatCode>General</c:formatCode>
                <c:ptCount val="10"/>
                <c:pt idx="0">
                  <c:v>1.0591289338707621</c:v>
                </c:pt>
                <c:pt idx="1">
                  <c:v>1.0017253914193118</c:v>
                </c:pt>
                <c:pt idx="2">
                  <c:v>1.2233421936089506</c:v>
                </c:pt>
                <c:pt idx="3">
                  <c:v>1.0115821376275247</c:v>
                </c:pt>
                <c:pt idx="4">
                  <c:v>1.5221997004780567</c:v>
                </c:pt>
                <c:pt idx="5">
                  <c:v>1.0101995143750999</c:v>
                </c:pt>
                <c:pt idx="6">
                  <c:v>0.99993707511134211</c:v>
                </c:pt>
                <c:pt idx="7">
                  <c:v>1.5517730402564285</c:v>
                </c:pt>
                <c:pt idx="8">
                  <c:v>1.1730485890477746</c:v>
                </c:pt>
                <c:pt idx="9">
                  <c:v>1.1555924567208053</c:v>
                </c:pt>
              </c:numCache>
            </c:numRef>
          </c:val>
          <c:extLst xmlns:c16r2="http://schemas.microsoft.com/office/drawing/2015/06/chart">
            <c:ext xmlns:c16="http://schemas.microsoft.com/office/drawing/2014/chart" uri="{C3380CC4-5D6E-409C-BE32-E72D297353CC}">
              <c16:uniqueId val="{00000002-B185-4CB6-A739-0216C2501D3C}"/>
            </c:ext>
          </c:extLst>
        </c:ser>
        <c:ser>
          <c:idx val="3"/>
          <c:order val="3"/>
          <c:tx>
            <c:strRef>
              <c:f>compare_all!$F$73</c:f>
              <c:strCache>
                <c:ptCount val="1"/>
                <c:pt idx="0">
                  <c:v>RSP</c:v>
                </c:pt>
              </c:strCache>
            </c:strRef>
          </c:tx>
          <c:spPr>
            <a:solidFill>
              <a:srgbClr val="0D0D0D">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compare_all!$G$73:$P$73</c:f>
              <c:numCache>
                <c:formatCode>General</c:formatCode>
                <c:ptCount val="10"/>
                <c:pt idx="0">
                  <c:v>0.96920076713145065</c:v>
                </c:pt>
                <c:pt idx="1">
                  <c:v>1.0456422836810499</c:v>
                </c:pt>
                <c:pt idx="2">
                  <c:v>1.0081537561526945</c:v>
                </c:pt>
                <c:pt idx="3">
                  <c:v>0.93483502072931346</c:v>
                </c:pt>
                <c:pt idx="4">
                  <c:v>1.178654504450581</c:v>
                </c:pt>
                <c:pt idx="5">
                  <c:v>0.75527493467559736</c:v>
                </c:pt>
                <c:pt idx="6">
                  <c:v>1.0462126680061643</c:v>
                </c:pt>
                <c:pt idx="7">
                  <c:v>1.14643783666154</c:v>
                </c:pt>
                <c:pt idx="8">
                  <c:v>0.66874568567920389</c:v>
                </c:pt>
                <c:pt idx="9">
                  <c:v>0.95836578485889279</c:v>
                </c:pt>
              </c:numCache>
            </c:numRef>
          </c:val>
          <c:extLst xmlns:c16r2="http://schemas.microsoft.com/office/drawing/2015/06/chart">
            <c:ext xmlns:c16="http://schemas.microsoft.com/office/drawing/2014/chart" uri="{C3380CC4-5D6E-409C-BE32-E72D297353CC}">
              <c16:uniqueId val="{00000003-B185-4CB6-A739-0216C2501D3C}"/>
            </c:ext>
          </c:extLst>
        </c:ser>
        <c:ser>
          <c:idx val="4"/>
          <c:order val="4"/>
          <c:tx>
            <c:strRef>
              <c:f>compare_all!$F$74</c:f>
              <c:strCache>
                <c:ptCount val="1"/>
                <c:pt idx="0">
                  <c:v>DeNovo-B</c:v>
                </c:pt>
              </c:strCache>
            </c:strRef>
          </c:tx>
          <c:spPr>
            <a:solidFill>
              <a:srgbClr val="00CC00"/>
            </a:solidFill>
            <a:ln w="38100">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compare_all!$G$74:$P$74</c:f>
              <c:numCache>
                <c:formatCode>General</c:formatCode>
                <c:ptCount val="10"/>
                <c:pt idx="0">
                  <c:v>1.1983706024909231</c:v>
                </c:pt>
                <c:pt idx="1">
                  <c:v>1.1433570761881586</c:v>
                </c:pt>
                <c:pt idx="2">
                  <c:v>1.0346701315447731</c:v>
                </c:pt>
                <c:pt idx="3">
                  <c:v>0.87272559482847711</c:v>
                </c:pt>
                <c:pt idx="4">
                  <c:v>1.4940350032544905</c:v>
                </c:pt>
                <c:pt idx="5">
                  <c:v>1.0190810852542702</c:v>
                </c:pt>
                <c:pt idx="6">
                  <c:v>1.1936790563098152</c:v>
                </c:pt>
                <c:pt idx="7">
                  <c:v>1.622204461789698</c:v>
                </c:pt>
                <c:pt idx="8">
                  <c:v>1.4806354101154369</c:v>
                </c:pt>
                <c:pt idx="9">
                  <c:v>1.2061041994214821</c:v>
                </c:pt>
              </c:numCache>
            </c:numRef>
          </c:val>
          <c:extLst xmlns:c16r2="http://schemas.microsoft.com/office/drawing/2015/06/chart">
            <c:ext xmlns:c16="http://schemas.microsoft.com/office/drawing/2014/chart" uri="{C3380CC4-5D6E-409C-BE32-E72D297353CC}">
              <c16:uniqueId val="{00000004-B185-4CB6-A739-0216C2501D3C}"/>
            </c:ext>
          </c:extLst>
        </c:ser>
        <c:ser>
          <c:idx val="5"/>
          <c:order val="5"/>
          <c:tx>
            <c:strRef>
              <c:f>compare_all!$F$75</c:f>
              <c:strCache>
                <c:ptCount val="1"/>
                <c:pt idx="0">
                  <c:v>hLRC</c:v>
                </c:pt>
              </c:strCache>
            </c:strRef>
          </c:tx>
          <c:spPr>
            <a:solidFill>
              <a:srgbClr val="385723">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compare_all!$G$75:$P$75</c:f>
              <c:numCache>
                <c:formatCode>General</c:formatCode>
                <c:ptCount val="10"/>
                <c:pt idx="0">
                  <c:v>1.4134111260309756</c:v>
                </c:pt>
                <c:pt idx="1">
                  <c:v>1.3748116747505503</c:v>
                </c:pt>
                <c:pt idx="2">
                  <c:v>1.249742823281762</c:v>
                </c:pt>
                <c:pt idx="3">
                  <c:v>1.1113969693355066</c:v>
                </c:pt>
                <c:pt idx="4">
                  <c:v>1.568269966230929</c:v>
                </c:pt>
                <c:pt idx="5">
                  <c:v>1.0058513696684763</c:v>
                </c:pt>
                <c:pt idx="6">
                  <c:v>1.2894438684277749</c:v>
                </c:pt>
                <c:pt idx="7">
                  <c:v>1.5422180924109234</c:v>
                </c:pt>
                <c:pt idx="8">
                  <c:v>1.1848176067275276</c:v>
                </c:pt>
                <c:pt idx="9">
                  <c:v>1.2919977936641858</c:v>
                </c:pt>
              </c:numCache>
            </c:numRef>
          </c:val>
          <c:extLst xmlns:c16r2="http://schemas.microsoft.com/office/drawing/2015/06/chart">
            <c:ext xmlns:c16="http://schemas.microsoft.com/office/drawing/2014/chart" uri="{C3380CC4-5D6E-409C-BE32-E72D297353CC}">
              <c16:uniqueId val="{00000005-B185-4CB6-A739-0216C2501D3C}"/>
            </c:ext>
          </c:extLst>
        </c:ser>
        <c:dLbls>
          <c:showLegendKey val="0"/>
          <c:showVal val="0"/>
          <c:showCatName val="0"/>
          <c:showSerName val="0"/>
          <c:showPercent val="0"/>
          <c:showBubbleSize val="0"/>
        </c:dLbls>
        <c:gapWidth val="219"/>
        <c:axId val="46450944"/>
        <c:axId val="46460928"/>
      </c:barChart>
      <c:catAx>
        <c:axId val="4645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460928"/>
        <c:crosses val="autoZero"/>
        <c:auto val="1"/>
        <c:lblAlgn val="ctr"/>
        <c:lblOffset val="100"/>
        <c:noMultiLvlLbl val="0"/>
      </c:catAx>
      <c:valAx>
        <c:axId val="46460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400"/>
                </a:pPr>
                <a:r>
                  <a:rPr lang="en-US" sz="2400" dirty="0"/>
                  <a:t>Speedup</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450944"/>
        <c:crosses val="autoZero"/>
        <c:crossBetween val="between"/>
      </c:valAx>
      <c:spPr>
        <a:noFill/>
        <a:ln>
          <a:noFill/>
        </a:ln>
        <a:effectLst/>
      </c:spPr>
    </c:plotArea>
    <c:legend>
      <c:legendPos val="t"/>
      <c:legendEntry>
        <c:idx val="4"/>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69448806317428E-2"/>
          <c:y val="0.13775150611756712"/>
          <c:w val="0.91369200097381065"/>
          <c:h val="0.75377936363837184"/>
        </c:manualLayout>
      </c:layout>
      <c:barChart>
        <c:barDir val="col"/>
        <c:grouping val="clustered"/>
        <c:varyColors val="0"/>
        <c:ser>
          <c:idx val="0"/>
          <c:order val="0"/>
          <c:tx>
            <c:strRef>
              <c:f>compare_all!$F$70</c:f>
              <c:strCache>
                <c:ptCount val="1"/>
                <c:pt idx="0">
                  <c:v>baseline</c:v>
                </c:pt>
              </c:strCache>
            </c:strRef>
          </c:tx>
          <c:spPr>
            <a:solidFill>
              <a:srgbClr val="5B9BD5">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compare_all!$G$70:$P$70</c:f>
              <c:numCache>
                <c:formatCode>General</c:formatCode>
                <c:ptCount val="10"/>
                <c:pt idx="0">
                  <c:v>1</c:v>
                </c:pt>
                <c:pt idx="1">
                  <c:v>1</c:v>
                </c:pt>
                <c:pt idx="2">
                  <c:v>1</c:v>
                </c:pt>
                <c:pt idx="3">
                  <c:v>1</c:v>
                </c:pt>
                <c:pt idx="4">
                  <c:v>1</c:v>
                </c:pt>
                <c:pt idx="5">
                  <c:v>1</c:v>
                </c:pt>
                <c:pt idx="6">
                  <c:v>1</c:v>
                </c:pt>
                <c:pt idx="7">
                  <c:v>1</c:v>
                </c:pt>
                <c:pt idx="8">
                  <c:v>1</c:v>
                </c:pt>
                <c:pt idx="9">
                  <c:v>1</c:v>
                </c:pt>
              </c:numCache>
            </c:numRef>
          </c:val>
          <c:extLst xmlns:c16r2="http://schemas.microsoft.com/office/drawing/2015/06/chart">
            <c:ext xmlns:c16="http://schemas.microsoft.com/office/drawing/2014/chart" uri="{C3380CC4-5D6E-409C-BE32-E72D297353CC}">
              <c16:uniqueId val="{00000000-B185-4CB6-A739-0216C2501D3C}"/>
            </c:ext>
          </c:extLst>
        </c:ser>
        <c:ser>
          <c:idx val="1"/>
          <c:order val="1"/>
          <c:tx>
            <c:strRef>
              <c:f>compare_all!$F$71</c:f>
              <c:strCache>
                <c:ptCount val="1"/>
                <c:pt idx="0">
                  <c:v>scope</c:v>
                </c:pt>
              </c:strCache>
            </c:strRef>
          </c:tx>
          <c:spPr>
            <a:solidFill>
              <a:srgbClr val="203864">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compare_all!$G$71:$P$71</c:f>
              <c:numCache>
                <c:formatCode>General</c:formatCode>
                <c:ptCount val="10"/>
                <c:pt idx="0">
                  <c:v>1.1468387551689205</c:v>
                </c:pt>
                <c:pt idx="1">
                  <c:v>1.124164619238528</c:v>
                </c:pt>
                <c:pt idx="2">
                  <c:v>1.0060348815882045</c:v>
                </c:pt>
                <c:pt idx="3">
                  <c:v>1.1047415162246379</c:v>
                </c:pt>
                <c:pt idx="4">
                  <c:v>0.98679604492758555</c:v>
                </c:pt>
                <c:pt idx="5">
                  <c:v>1.0246569735576188</c:v>
                </c:pt>
                <c:pt idx="6">
                  <c:v>1.2344945850452878</c:v>
                </c:pt>
                <c:pt idx="7">
                  <c:v>1.0069161610098605</c:v>
                </c:pt>
                <c:pt idx="8">
                  <c:v>1.0204989093349739</c:v>
                </c:pt>
                <c:pt idx="9">
                  <c:v>1.0699597411902417</c:v>
                </c:pt>
              </c:numCache>
            </c:numRef>
          </c:val>
          <c:extLst xmlns:c16r2="http://schemas.microsoft.com/office/drawing/2015/06/chart">
            <c:ext xmlns:c16="http://schemas.microsoft.com/office/drawing/2014/chart" uri="{C3380CC4-5D6E-409C-BE32-E72D297353CC}">
              <c16:uniqueId val="{00000001-B185-4CB6-A739-0216C2501D3C}"/>
            </c:ext>
          </c:extLst>
        </c:ser>
        <c:ser>
          <c:idx val="2"/>
          <c:order val="2"/>
          <c:tx>
            <c:strRef>
              <c:f>compare_all!$F$72</c:f>
              <c:strCache>
                <c:ptCount val="1"/>
                <c:pt idx="0">
                  <c:v>steal</c:v>
                </c:pt>
              </c:strCache>
            </c:strRef>
          </c:tx>
          <c:spPr>
            <a:solidFill>
              <a:srgbClr val="FFE699">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compare_all!$G$72:$P$72</c:f>
              <c:numCache>
                <c:formatCode>General</c:formatCode>
                <c:ptCount val="10"/>
                <c:pt idx="0">
                  <c:v>1.0591289338707621</c:v>
                </c:pt>
                <c:pt idx="1">
                  <c:v>1.0017253914193118</c:v>
                </c:pt>
                <c:pt idx="2">
                  <c:v>1.2233421936089506</c:v>
                </c:pt>
                <c:pt idx="3">
                  <c:v>1.0115821376275247</c:v>
                </c:pt>
                <c:pt idx="4">
                  <c:v>1.5221997004780567</c:v>
                </c:pt>
                <c:pt idx="5">
                  <c:v>1.0101995143750999</c:v>
                </c:pt>
                <c:pt idx="6">
                  <c:v>0.99993707511134211</c:v>
                </c:pt>
                <c:pt idx="7">
                  <c:v>1.5517730402564285</c:v>
                </c:pt>
                <c:pt idx="8">
                  <c:v>1.1730485890477746</c:v>
                </c:pt>
                <c:pt idx="9">
                  <c:v>1.1555924567208053</c:v>
                </c:pt>
              </c:numCache>
            </c:numRef>
          </c:val>
          <c:extLst xmlns:c16r2="http://schemas.microsoft.com/office/drawing/2015/06/chart">
            <c:ext xmlns:c16="http://schemas.microsoft.com/office/drawing/2014/chart" uri="{C3380CC4-5D6E-409C-BE32-E72D297353CC}">
              <c16:uniqueId val="{00000002-B185-4CB6-A739-0216C2501D3C}"/>
            </c:ext>
          </c:extLst>
        </c:ser>
        <c:ser>
          <c:idx val="3"/>
          <c:order val="3"/>
          <c:tx>
            <c:strRef>
              <c:f>compare_all!$F$73</c:f>
              <c:strCache>
                <c:ptCount val="1"/>
                <c:pt idx="0">
                  <c:v>RSP</c:v>
                </c:pt>
              </c:strCache>
            </c:strRef>
          </c:tx>
          <c:spPr>
            <a:solidFill>
              <a:srgbClr val="0D0D0D">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compare_all!$G$73:$P$73</c:f>
              <c:numCache>
                <c:formatCode>General</c:formatCode>
                <c:ptCount val="10"/>
                <c:pt idx="0">
                  <c:v>0.96920076713145065</c:v>
                </c:pt>
                <c:pt idx="1">
                  <c:v>1.0456422836810499</c:v>
                </c:pt>
                <c:pt idx="2">
                  <c:v>1.0081537561526945</c:v>
                </c:pt>
                <c:pt idx="3">
                  <c:v>0.93483502072931346</c:v>
                </c:pt>
                <c:pt idx="4">
                  <c:v>1.178654504450581</c:v>
                </c:pt>
                <c:pt idx="5">
                  <c:v>0.75527493467559736</c:v>
                </c:pt>
                <c:pt idx="6">
                  <c:v>1.0462126680061643</c:v>
                </c:pt>
                <c:pt idx="7">
                  <c:v>1.14643783666154</c:v>
                </c:pt>
                <c:pt idx="8">
                  <c:v>0.66874568567920389</c:v>
                </c:pt>
                <c:pt idx="9">
                  <c:v>0.95836578485889279</c:v>
                </c:pt>
              </c:numCache>
            </c:numRef>
          </c:val>
          <c:extLst xmlns:c16r2="http://schemas.microsoft.com/office/drawing/2015/06/chart">
            <c:ext xmlns:c16="http://schemas.microsoft.com/office/drawing/2014/chart" uri="{C3380CC4-5D6E-409C-BE32-E72D297353CC}">
              <c16:uniqueId val="{00000003-B185-4CB6-A739-0216C2501D3C}"/>
            </c:ext>
          </c:extLst>
        </c:ser>
        <c:ser>
          <c:idx val="4"/>
          <c:order val="4"/>
          <c:tx>
            <c:strRef>
              <c:f>compare_all!$F$74</c:f>
              <c:strCache>
                <c:ptCount val="1"/>
                <c:pt idx="0">
                  <c:v>DeNovo-B</c:v>
                </c:pt>
              </c:strCache>
            </c:strRef>
          </c:tx>
          <c:spPr>
            <a:solidFill>
              <a:srgbClr val="70AD47">
                <a:alpha val="70000"/>
              </a:srgbClr>
            </a:solidFill>
            <a:ln>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compare_all!$G$74:$P$74</c:f>
              <c:numCache>
                <c:formatCode>General</c:formatCode>
                <c:ptCount val="10"/>
                <c:pt idx="0">
                  <c:v>1.1983706024909231</c:v>
                </c:pt>
                <c:pt idx="1">
                  <c:v>1.1433570761881586</c:v>
                </c:pt>
                <c:pt idx="2">
                  <c:v>1.0346701315447731</c:v>
                </c:pt>
                <c:pt idx="3">
                  <c:v>0.87272559482847711</c:v>
                </c:pt>
                <c:pt idx="4">
                  <c:v>1.4940350032544905</c:v>
                </c:pt>
                <c:pt idx="5">
                  <c:v>1.0190810852542702</c:v>
                </c:pt>
                <c:pt idx="6">
                  <c:v>1.1936790563098152</c:v>
                </c:pt>
                <c:pt idx="7">
                  <c:v>1.622204461789698</c:v>
                </c:pt>
                <c:pt idx="8">
                  <c:v>1.4806354101154369</c:v>
                </c:pt>
                <c:pt idx="9">
                  <c:v>1.2061041994214821</c:v>
                </c:pt>
              </c:numCache>
            </c:numRef>
          </c:val>
          <c:extLst xmlns:c16r2="http://schemas.microsoft.com/office/drawing/2015/06/chart">
            <c:ext xmlns:c16="http://schemas.microsoft.com/office/drawing/2014/chart" uri="{C3380CC4-5D6E-409C-BE32-E72D297353CC}">
              <c16:uniqueId val="{00000004-B185-4CB6-A739-0216C2501D3C}"/>
            </c:ext>
          </c:extLst>
        </c:ser>
        <c:ser>
          <c:idx val="5"/>
          <c:order val="5"/>
          <c:tx>
            <c:strRef>
              <c:f>compare_all!$F$75</c:f>
              <c:strCache>
                <c:ptCount val="1"/>
                <c:pt idx="0">
                  <c:v>hLRC</c:v>
                </c:pt>
              </c:strCache>
            </c:strRef>
          </c:tx>
          <c:spPr>
            <a:solidFill>
              <a:srgbClr val="006600"/>
            </a:solidFill>
            <a:ln w="38100">
              <a:solidFill>
                <a:sysClr val="windowText" lastClr="000000"/>
              </a:solidFill>
            </a:ln>
            <a:effectLst/>
          </c:spPr>
          <c:invertIfNegative val="0"/>
          <c:cat>
            <c:strRef>
              <c:f>compare_all!$G$69:$P$69</c:f>
              <c:strCache>
                <c:ptCount val="10"/>
                <c:pt idx="0">
                  <c:v>SSSP-1</c:v>
                </c:pt>
                <c:pt idx="1">
                  <c:v>SSSP-2</c:v>
                </c:pt>
                <c:pt idx="2">
                  <c:v>SSSP-3</c:v>
                </c:pt>
                <c:pt idx="3">
                  <c:v>color-1</c:v>
                </c:pt>
                <c:pt idx="4">
                  <c:v>color-2</c:v>
                </c:pt>
                <c:pt idx="5">
                  <c:v>color-3</c:v>
                </c:pt>
                <c:pt idx="6">
                  <c:v>PR-1</c:v>
                </c:pt>
                <c:pt idx="7">
                  <c:v>PR-2</c:v>
                </c:pt>
                <c:pt idx="8">
                  <c:v>PR-3</c:v>
                </c:pt>
                <c:pt idx="9">
                  <c:v>geo. mean</c:v>
                </c:pt>
              </c:strCache>
            </c:strRef>
          </c:cat>
          <c:val>
            <c:numRef>
              <c:f>compare_all!$G$75:$P$75</c:f>
              <c:numCache>
                <c:formatCode>General</c:formatCode>
                <c:ptCount val="10"/>
                <c:pt idx="0">
                  <c:v>1.4134111260309756</c:v>
                </c:pt>
                <c:pt idx="1">
                  <c:v>1.3748116747505503</c:v>
                </c:pt>
                <c:pt idx="2">
                  <c:v>1.249742823281762</c:v>
                </c:pt>
                <c:pt idx="3">
                  <c:v>1.1113969693355066</c:v>
                </c:pt>
                <c:pt idx="4">
                  <c:v>1.568269966230929</c:v>
                </c:pt>
                <c:pt idx="5">
                  <c:v>1.0058513696684763</c:v>
                </c:pt>
                <c:pt idx="6">
                  <c:v>1.2894438684277749</c:v>
                </c:pt>
                <c:pt idx="7">
                  <c:v>1.5422180924109234</c:v>
                </c:pt>
                <c:pt idx="8">
                  <c:v>1.1848176067275276</c:v>
                </c:pt>
                <c:pt idx="9">
                  <c:v>1.2919977936641858</c:v>
                </c:pt>
              </c:numCache>
            </c:numRef>
          </c:val>
          <c:extLst xmlns:c16r2="http://schemas.microsoft.com/office/drawing/2015/06/chart">
            <c:ext xmlns:c16="http://schemas.microsoft.com/office/drawing/2014/chart" uri="{C3380CC4-5D6E-409C-BE32-E72D297353CC}">
              <c16:uniqueId val="{00000005-B185-4CB6-A739-0216C2501D3C}"/>
            </c:ext>
          </c:extLst>
        </c:ser>
        <c:dLbls>
          <c:showLegendKey val="0"/>
          <c:showVal val="0"/>
          <c:showCatName val="0"/>
          <c:showSerName val="0"/>
          <c:showPercent val="0"/>
          <c:showBubbleSize val="0"/>
        </c:dLbls>
        <c:gapWidth val="219"/>
        <c:axId val="48730880"/>
        <c:axId val="48732416"/>
      </c:barChart>
      <c:catAx>
        <c:axId val="4873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732416"/>
        <c:crosses val="autoZero"/>
        <c:auto val="1"/>
        <c:lblAlgn val="ctr"/>
        <c:lblOffset val="100"/>
        <c:noMultiLvlLbl val="0"/>
      </c:catAx>
      <c:valAx>
        <c:axId val="48732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400"/>
                </a:pPr>
                <a:r>
                  <a:rPr lang="en-US" sz="2400" dirty="0"/>
                  <a:t>Speedup</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730880"/>
        <c:crosses val="autoZero"/>
        <c:crossBetween val="between"/>
      </c:valAx>
      <c:spPr>
        <a:noFill/>
        <a:ln>
          <a:noFill/>
        </a:ln>
        <a:effectLst/>
      </c:spPr>
    </c:plotArea>
    <c:legend>
      <c:legendPos val="t"/>
      <c:legendEntry>
        <c:idx val="5"/>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1" tIns="48325" rIns="96651" bIns="48325" rtlCol="0"/>
          <a:lstStyle>
            <a:lvl1pPr algn="r">
              <a:defRPr sz="1200"/>
            </a:lvl1pPr>
          </a:lstStyle>
          <a:p>
            <a:fld id="{827591BA-64FB-4282-A04C-652185AC54F6}" type="datetimeFigureOut">
              <a:rPr lang="en-US" smtClean="0"/>
              <a:t>10/26/2016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1" tIns="48325" rIns="96651" bIns="48325" rtlCol="0" anchor="b"/>
          <a:lstStyle>
            <a:lvl1pPr algn="r">
              <a:defRPr sz="1200"/>
            </a:lvl1pPr>
          </a:lstStyle>
          <a:p>
            <a:fld id="{4E9A4752-4F0E-4EBC-A0CB-2C7921931AB2}"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651" tIns="48325" rIns="96651" bIns="48325" rtlCol="0"/>
          <a:lstStyle>
            <a:lvl1pPr algn="r">
              <a:defRPr sz="1200"/>
            </a:lvl1pPr>
          </a:lstStyle>
          <a:p>
            <a:fld id="{BD47F31A-71B6-48D8-978D-FC98E5468F30}" type="datetimeFigureOut">
              <a:rPr lang="en-US" smtClean="0"/>
              <a:t>10/26/2016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7"/>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6651" tIns="48325" rIns="96651" bIns="48325" rtlCol="0" anchor="b"/>
          <a:lstStyle>
            <a:lvl1pPr algn="r">
              <a:defRPr sz="1200"/>
            </a:lvl1pPr>
          </a:lstStyle>
          <a:p>
            <a:fld id="{D3FCE25C-640F-4B68-B085-E24D478D061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B691C7-4D2B-4FA3-99E0-1ADFDEE944F5}" type="slidenum">
              <a:rPr lang="en-US" smtClean="0"/>
              <a:t>1</a:t>
            </a:fld>
            <a:endParaRPr lang="en-US"/>
          </a:p>
        </p:txBody>
      </p:sp>
    </p:spTree>
    <p:extLst>
      <p:ext uri="{BB962C8B-B14F-4D97-AF65-F5344CB8AC3E}">
        <p14:creationId xmlns:p14="http://schemas.microsoft.com/office/powerpoint/2010/main" val="268296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10</a:t>
            </a:fld>
            <a:endParaRPr lang="en-US"/>
          </a:p>
        </p:txBody>
      </p:sp>
    </p:spTree>
    <p:extLst>
      <p:ext uri="{BB962C8B-B14F-4D97-AF65-F5344CB8AC3E}">
        <p14:creationId xmlns:p14="http://schemas.microsoft.com/office/powerpoint/2010/main" val="227047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11</a:t>
            </a:fld>
            <a:endParaRPr lang="en-US"/>
          </a:p>
        </p:txBody>
      </p:sp>
    </p:spTree>
    <p:extLst>
      <p:ext uri="{BB962C8B-B14F-4D97-AF65-F5344CB8AC3E}">
        <p14:creationId xmlns:p14="http://schemas.microsoft.com/office/powerpoint/2010/main" val="341978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12</a:t>
            </a:fld>
            <a:endParaRPr lang="en-US"/>
          </a:p>
        </p:txBody>
      </p:sp>
    </p:spTree>
    <p:extLst>
      <p:ext uri="{BB962C8B-B14F-4D97-AF65-F5344CB8AC3E}">
        <p14:creationId xmlns:p14="http://schemas.microsoft.com/office/powerpoint/2010/main" val="90223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13</a:t>
            </a:fld>
            <a:endParaRPr lang="en-US"/>
          </a:p>
        </p:txBody>
      </p:sp>
    </p:spTree>
    <p:extLst>
      <p:ext uri="{BB962C8B-B14F-4D97-AF65-F5344CB8AC3E}">
        <p14:creationId xmlns:p14="http://schemas.microsoft.com/office/powerpoint/2010/main" val="151243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FCE25C-640F-4B68-B085-E24D478D0618}" type="slidenum">
              <a:rPr lang="en-US" smtClean="0"/>
              <a:t>14</a:t>
            </a:fld>
            <a:endParaRPr lang="en-US"/>
          </a:p>
        </p:txBody>
      </p:sp>
    </p:spTree>
    <p:extLst>
      <p:ext uri="{BB962C8B-B14F-4D97-AF65-F5344CB8AC3E}">
        <p14:creationId xmlns:p14="http://schemas.microsoft.com/office/powerpoint/2010/main" val="1057210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15</a:t>
            </a:fld>
            <a:endParaRPr lang="en-US"/>
          </a:p>
        </p:txBody>
      </p:sp>
    </p:spTree>
    <p:extLst>
      <p:ext uri="{BB962C8B-B14F-4D97-AF65-F5344CB8AC3E}">
        <p14:creationId xmlns:p14="http://schemas.microsoft.com/office/powerpoint/2010/main" val="154650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16</a:t>
            </a:fld>
            <a:endParaRPr lang="en-US"/>
          </a:p>
        </p:txBody>
      </p:sp>
    </p:spTree>
    <p:extLst>
      <p:ext uri="{BB962C8B-B14F-4D97-AF65-F5344CB8AC3E}">
        <p14:creationId xmlns:p14="http://schemas.microsoft.com/office/powerpoint/2010/main" val="1546503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17</a:t>
            </a:fld>
            <a:endParaRPr lang="en-US"/>
          </a:p>
        </p:txBody>
      </p:sp>
    </p:spTree>
    <p:extLst>
      <p:ext uri="{BB962C8B-B14F-4D97-AF65-F5344CB8AC3E}">
        <p14:creationId xmlns:p14="http://schemas.microsoft.com/office/powerpoint/2010/main" val="154650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18</a:t>
            </a:fld>
            <a:endParaRPr lang="en-US"/>
          </a:p>
        </p:txBody>
      </p:sp>
    </p:spTree>
    <p:extLst>
      <p:ext uri="{BB962C8B-B14F-4D97-AF65-F5344CB8AC3E}">
        <p14:creationId xmlns:p14="http://schemas.microsoft.com/office/powerpoint/2010/main" val="1546503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FCE25C-640F-4B68-B085-E24D478D0618}" type="slidenum">
              <a:rPr lang="en-US" smtClean="0"/>
              <a:t>19</a:t>
            </a:fld>
            <a:endParaRPr lang="en-US"/>
          </a:p>
        </p:txBody>
      </p:sp>
    </p:spTree>
    <p:extLst>
      <p:ext uri="{BB962C8B-B14F-4D97-AF65-F5344CB8AC3E}">
        <p14:creationId xmlns:p14="http://schemas.microsoft.com/office/powerpoint/2010/main" val="422287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8B691C7-4D2B-4FA3-99E0-1ADFDEE944F5}" type="slidenum">
              <a:rPr lang="en-US" smtClean="0"/>
              <a:t>2</a:t>
            </a:fld>
            <a:endParaRPr lang="en-US"/>
          </a:p>
        </p:txBody>
      </p:sp>
    </p:spTree>
    <p:extLst>
      <p:ext uri="{BB962C8B-B14F-4D97-AF65-F5344CB8AC3E}">
        <p14:creationId xmlns:p14="http://schemas.microsoft.com/office/powerpoint/2010/main" val="4268069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20</a:t>
            </a:fld>
            <a:endParaRPr lang="en-US"/>
          </a:p>
        </p:txBody>
      </p:sp>
    </p:spTree>
    <p:extLst>
      <p:ext uri="{BB962C8B-B14F-4D97-AF65-F5344CB8AC3E}">
        <p14:creationId xmlns:p14="http://schemas.microsoft.com/office/powerpoint/2010/main" val="6480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3</a:t>
            </a:fld>
            <a:endParaRPr lang="en-US"/>
          </a:p>
        </p:txBody>
      </p:sp>
    </p:spTree>
    <p:extLst>
      <p:ext uri="{BB962C8B-B14F-4D97-AF65-F5344CB8AC3E}">
        <p14:creationId xmlns:p14="http://schemas.microsoft.com/office/powerpoint/2010/main" val="192680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691C7-4D2B-4FA3-99E0-1ADFDEE944F5}" type="slidenum">
              <a:rPr lang="en-US" smtClean="0"/>
              <a:t>4</a:t>
            </a:fld>
            <a:endParaRPr lang="en-US"/>
          </a:p>
        </p:txBody>
      </p:sp>
    </p:spTree>
    <p:extLst>
      <p:ext uri="{BB962C8B-B14F-4D97-AF65-F5344CB8AC3E}">
        <p14:creationId xmlns:p14="http://schemas.microsoft.com/office/powerpoint/2010/main" val="120556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5</a:t>
            </a:fld>
            <a:endParaRPr lang="en-US"/>
          </a:p>
        </p:txBody>
      </p:sp>
    </p:spTree>
    <p:extLst>
      <p:ext uri="{BB962C8B-B14F-4D97-AF65-F5344CB8AC3E}">
        <p14:creationId xmlns:p14="http://schemas.microsoft.com/office/powerpoint/2010/main" val="231133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6</a:t>
            </a:fld>
            <a:endParaRPr lang="en-US"/>
          </a:p>
        </p:txBody>
      </p:sp>
    </p:spTree>
    <p:extLst>
      <p:ext uri="{BB962C8B-B14F-4D97-AF65-F5344CB8AC3E}">
        <p14:creationId xmlns:p14="http://schemas.microsoft.com/office/powerpoint/2010/main" val="298500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7</a:t>
            </a:fld>
            <a:endParaRPr lang="en-US"/>
          </a:p>
        </p:txBody>
      </p:sp>
    </p:spTree>
    <p:extLst>
      <p:ext uri="{BB962C8B-B14F-4D97-AF65-F5344CB8AC3E}">
        <p14:creationId xmlns:p14="http://schemas.microsoft.com/office/powerpoint/2010/main" val="191440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FCE25C-640F-4B68-B085-E24D478D0618}" type="slidenum">
              <a:rPr lang="en-US" smtClean="0"/>
              <a:t>8</a:t>
            </a:fld>
            <a:endParaRPr lang="en-US"/>
          </a:p>
        </p:txBody>
      </p:sp>
    </p:spTree>
    <p:extLst>
      <p:ext uri="{BB962C8B-B14F-4D97-AF65-F5344CB8AC3E}">
        <p14:creationId xmlns:p14="http://schemas.microsoft.com/office/powerpoint/2010/main" val="421908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CE25C-640F-4B68-B085-E24D478D0618}" type="slidenum">
              <a:rPr lang="en-US" smtClean="0"/>
              <a:t>9</a:t>
            </a:fld>
            <a:endParaRPr lang="en-US"/>
          </a:p>
        </p:txBody>
      </p:sp>
    </p:spTree>
    <p:extLst>
      <p:ext uri="{BB962C8B-B14F-4D97-AF65-F5344CB8AC3E}">
        <p14:creationId xmlns:p14="http://schemas.microsoft.com/office/powerpoint/2010/main" val="4119753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12699" y="3326918"/>
            <a:ext cx="8467712"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Parallelogram 4"/>
          <p:cNvSpPr/>
          <p:nvPr userDrawn="1"/>
        </p:nvSpPr>
        <p:spPr>
          <a:xfrm flipH="1">
            <a:off x="276547" y="-1"/>
            <a:ext cx="11460480" cy="3581349"/>
          </a:xfrm>
          <a:prstGeom prst="parallelogram">
            <a:avLst>
              <a:gd name="adj" fmla="val 9895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FFFFFF"/>
              </a:solidFill>
            </a:endParaRPr>
          </a:p>
        </p:txBody>
      </p:sp>
      <p:sp>
        <p:nvSpPr>
          <p:cNvPr id="25" name="Parallelogram 17"/>
          <p:cNvSpPr/>
          <p:nvPr userDrawn="1"/>
        </p:nvSpPr>
        <p:spPr>
          <a:xfrm>
            <a:off x="-12699" y="3326918"/>
            <a:ext cx="8467712"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prstClr val="white"/>
              </a:solidFill>
            </a:endParaRPr>
          </a:p>
        </p:txBody>
      </p:sp>
      <p:sp>
        <p:nvSpPr>
          <p:cNvPr id="7" name="Parallelogram 6"/>
          <p:cNvSpPr/>
          <p:nvPr userDrawn="1"/>
        </p:nvSpPr>
        <p:spPr>
          <a:xfrm flipH="1">
            <a:off x="1485469" y="2236591"/>
            <a:ext cx="2316480" cy="854075"/>
          </a:xfrm>
          <a:prstGeom prst="parallelogram">
            <a:avLst>
              <a:gd name="adj" fmla="val 100463"/>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Parallelogram 7"/>
          <p:cNvSpPr/>
          <p:nvPr userDrawn="1"/>
        </p:nvSpPr>
        <p:spPr>
          <a:xfrm flipH="1">
            <a:off x="-29133449" y="-14288"/>
            <a:ext cx="29004828"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Parallelogram 8"/>
          <p:cNvSpPr/>
          <p:nvPr userDrawn="1"/>
        </p:nvSpPr>
        <p:spPr>
          <a:xfrm flipH="1">
            <a:off x="12192000" y="-14288"/>
            <a:ext cx="30149715"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Parallelogram 9"/>
          <p:cNvSpPr/>
          <p:nvPr userDrawn="1"/>
        </p:nvSpPr>
        <p:spPr>
          <a:xfrm flipH="1">
            <a:off x="12192000" y="2851150"/>
            <a:ext cx="11315472" cy="400685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Parallelogram 10"/>
          <p:cNvSpPr/>
          <p:nvPr userDrawn="1"/>
        </p:nvSpPr>
        <p:spPr>
          <a:xfrm flipH="1">
            <a:off x="-10172173" y="-738188"/>
            <a:ext cx="10172175"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2" name="Parallelogram 11"/>
          <p:cNvSpPr/>
          <p:nvPr userDrawn="1"/>
        </p:nvSpPr>
        <p:spPr>
          <a:xfrm flipH="1">
            <a:off x="-8843091" y="3967163"/>
            <a:ext cx="8843091" cy="103505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3" name="Parallelogram 12"/>
          <p:cNvSpPr/>
          <p:nvPr userDrawn="1"/>
        </p:nvSpPr>
        <p:spPr>
          <a:xfrm flipH="1">
            <a:off x="12192000" y="5903915"/>
            <a:ext cx="5681555"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ctrTitle"/>
          </p:nvPr>
        </p:nvSpPr>
        <p:spPr>
          <a:xfrm>
            <a:off x="6908802" y="4318635"/>
            <a:ext cx="4534413" cy="1371600"/>
          </a:xfrm>
        </p:spPr>
        <p:txBody>
          <a:bodyPr tIns="0" bIns="0" anchor="b"/>
          <a:lstStyle>
            <a:lvl1pPr algn="r">
              <a:defRPr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6908803" y="5766346"/>
            <a:ext cx="4534412"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7" name="Right Triangle 16"/>
          <p:cNvSpPr/>
          <p:nvPr userDrawn="1"/>
        </p:nvSpPr>
        <p:spPr>
          <a:xfrm flipH="1">
            <a:off x="11491732" y="5392740"/>
            <a:ext cx="273049"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0000"/>
              </a:solidFill>
            </a:endParaRPr>
          </a:p>
        </p:txBody>
      </p:sp>
      <p:pic>
        <p:nvPicPr>
          <p:cNvPr id="2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94388" y="174336"/>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536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letely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solidFill>
                <a:srgbClr val="FFFFFF"/>
              </a:solidFill>
            </a:endParaRPr>
          </a:p>
        </p:txBody>
      </p:sp>
    </p:spTree>
    <p:extLst>
      <p:ext uri="{BB962C8B-B14F-4D97-AF65-F5344CB8AC3E}">
        <p14:creationId xmlns:p14="http://schemas.microsoft.com/office/powerpoint/2010/main" val="41388856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7"/>
            <a:ext cx="10241280" cy="474345"/>
          </a:xfrm>
        </p:spPr>
        <p:txBody>
          <a:bodyPr/>
          <a:lstStyle>
            <a:lvl1pPr>
              <a:defRPr baseline="0">
                <a:solidFill>
                  <a:schemeClr val="tx1"/>
                </a:solidFill>
              </a:defRPr>
            </a:lvl1pPr>
          </a:lstStyle>
          <a:p>
            <a:r>
              <a:rPr lang="en-US"/>
              <a:t>Click to edit Master title style</a:t>
            </a:r>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Text Placeholder 8"/>
          <p:cNvSpPr>
            <a:spLocks noGrp="1"/>
          </p:cNvSpPr>
          <p:nvPr>
            <p:ph type="body" sz="quarter" idx="10"/>
          </p:nvPr>
        </p:nvSpPr>
        <p:spPr>
          <a:xfrm>
            <a:off x="365851" y="752474"/>
            <a:ext cx="102412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20933170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388"/>
            <a:ext cx="10241280" cy="474662"/>
          </a:xfrm>
        </p:spPr>
        <p:txBody>
          <a:bodyPr/>
          <a:lstStyle/>
          <a:p>
            <a:r>
              <a:rPr lang="en-US"/>
              <a:t>Click to edit Master title style</a:t>
            </a:r>
          </a:p>
        </p:txBody>
      </p:sp>
      <p:sp>
        <p:nvSpPr>
          <p:cNvPr id="3" name="Content Placeholder 2"/>
          <p:cNvSpPr>
            <a:spLocks noGrp="1"/>
          </p:cNvSpPr>
          <p:nvPr>
            <p:ph idx="1"/>
          </p:nvPr>
        </p:nvSpPr>
        <p:spPr>
          <a:xfrm>
            <a:off x="365851"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102412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6308780" y="1381123"/>
            <a:ext cx="5486400" cy="50292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662363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845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letely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solidFill>
                <a:srgbClr val="FFFFFF"/>
              </a:solidFill>
            </a:endParaRPr>
          </a:p>
        </p:txBody>
      </p:sp>
    </p:spTree>
    <p:extLst>
      <p:ext uri="{BB962C8B-B14F-4D97-AF65-F5344CB8AC3E}">
        <p14:creationId xmlns:p14="http://schemas.microsoft.com/office/powerpoint/2010/main" val="31623237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12699" y="3326918"/>
            <a:ext cx="8467712"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Parallelogram 4"/>
          <p:cNvSpPr/>
          <p:nvPr userDrawn="1"/>
        </p:nvSpPr>
        <p:spPr>
          <a:xfrm flipH="1">
            <a:off x="276547" y="-1"/>
            <a:ext cx="11460480" cy="3581349"/>
          </a:xfrm>
          <a:prstGeom prst="parallelogram">
            <a:avLst>
              <a:gd name="adj" fmla="val 9895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FFFFFF"/>
              </a:solidFill>
            </a:endParaRPr>
          </a:p>
        </p:txBody>
      </p:sp>
      <p:sp>
        <p:nvSpPr>
          <p:cNvPr id="25" name="Parallelogram 17"/>
          <p:cNvSpPr/>
          <p:nvPr userDrawn="1"/>
        </p:nvSpPr>
        <p:spPr>
          <a:xfrm>
            <a:off x="-12699" y="3326918"/>
            <a:ext cx="8467712"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prstClr val="white"/>
              </a:solidFill>
            </a:endParaRPr>
          </a:p>
        </p:txBody>
      </p:sp>
      <p:sp>
        <p:nvSpPr>
          <p:cNvPr id="7" name="Parallelogram 6"/>
          <p:cNvSpPr/>
          <p:nvPr userDrawn="1"/>
        </p:nvSpPr>
        <p:spPr>
          <a:xfrm flipH="1">
            <a:off x="1485469" y="2236591"/>
            <a:ext cx="2316480" cy="854075"/>
          </a:xfrm>
          <a:prstGeom prst="parallelogram">
            <a:avLst>
              <a:gd name="adj" fmla="val 100463"/>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Parallelogram 7"/>
          <p:cNvSpPr/>
          <p:nvPr userDrawn="1"/>
        </p:nvSpPr>
        <p:spPr>
          <a:xfrm flipH="1">
            <a:off x="-29133449" y="-14288"/>
            <a:ext cx="29004828"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Parallelogram 8"/>
          <p:cNvSpPr/>
          <p:nvPr userDrawn="1"/>
        </p:nvSpPr>
        <p:spPr>
          <a:xfrm flipH="1">
            <a:off x="12192000" y="-14288"/>
            <a:ext cx="30149715"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Parallelogram 9"/>
          <p:cNvSpPr/>
          <p:nvPr userDrawn="1"/>
        </p:nvSpPr>
        <p:spPr>
          <a:xfrm flipH="1">
            <a:off x="12192000" y="2851150"/>
            <a:ext cx="11315472" cy="400685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1" name="Parallelogram 10"/>
          <p:cNvSpPr/>
          <p:nvPr userDrawn="1"/>
        </p:nvSpPr>
        <p:spPr>
          <a:xfrm flipH="1">
            <a:off x="-10172173" y="-738188"/>
            <a:ext cx="10172175"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2" name="Parallelogram 11"/>
          <p:cNvSpPr/>
          <p:nvPr userDrawn="1"/>
        </p:nvSpPr>
        <p:spPr>
          <a:xfrm flipH="1">
            <a:off x="-8843091" y="3967163"/>
            <a:ext cx="8843091" cy="103505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3" name="Parallelogram 12"/>
          <p:cNvSpPr/>
          <p:nvPr userDrawn="1"/>
        </p:nvSpPr>
        <p:spPr>
          <a:xfrm flipH="1">
            <a:off x="12192000" y="5903915"/>
            <a:ext cx="5681555"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ctrTitle"/>
          </p:nvPr>
        </p:nvSpPr>
        <p:spPr>
          <a:xfrm>
            <a:off x="6908802" y="4318635"/>
            <a:ext cx="4534413" cy="1371600"/>
          </a:xfrm>
        </p:spPr>
        <p:txBody>
          <a:bodyPr tIns="0" bIns="0" anchor="b"/>
          <a:lstStyle>
            <a:lvl1pPr algn="r">
              <a:defRPr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6908803" y="5766346"/>
            <a:ext cx="4534412"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7" name="Right Triangle 16"/>
          <p:cNvSpPr/>
          <p:nvPr userDrawn="1"/>
        </p:nvSpPr>
        <p:spPr>
          <a:xfrm flipH="1">
            <a:off x="11491732" y="5392740"/>
            <a:ext cx="273049"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0000"/>
              </a:solidFill>
            </a:endParaRPr>
          </a:p>
        </p:txBody>
      </p:sp>
      <p:pic>
        <p:nvPicPr>
          <p:cNvPr id="19"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94388" y="174336"/>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129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7"/>
            <a:ext cx="10241280" cy="474345"/>
          </a:xfrm>
        </p:spPr>
        <p:txBody>
          <a:bodyPr/>
          <a:lstStyle>
            <a:lvl1pPr>
              <a:defRPr baseline="0">
                <a:solidFill>
                  <a:schemeClr val="tx1"/>
                </a:solidFill>
              </a:defRPr>
            </a:lvl1pPr>
          </a:lstStyle>
          <a:p>
            <a:r>
              <a:rPr lang="en-US"/>
              <a:t>Click to edit Master title style</a:t>
            </a:r>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Text Placeholder 8"/>
          <p:cNvSpPr>
            <a:spLocks noGrp="1"/>
          </p:cNvSpPr>
          <p:nvPr>
            <p:ph type="body" sz="quarter" idx="10"/>
          </p:nvPr>
        </p:nvSpPr>
        <p:spPr>
          <a:xfrm>
            <a:off x="365851" y="752474"/>
            <a:ext cx="102412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27730248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388"/>
            <a:ext cx="10241280" cy="474662"/>
          </a:xfrm>
        </p:spPr>
        <p:txBody>
          <a:bodyPr/>
          <a:lstStyle/>
          <a:p>
            <a:r>
              <a:rPr lang="en-US"/>
              <a:t>Click to edit Master title style</a:t>
            </a:r>
          </a:p>
        </p:txBody>
      </p:sp>
      <p:sp>
        <p:nvSpPr>
          <p:cNvPr id="3" name="Content Placeholder 2"/>
          <p:cNvSpPr>
            <a:spLocks noGrp="1"/>
          </p:cNvSpPr>
          <p:nvPr>
            <p:ph idx="1"/>
          </p:nvPr>
        </p:nvSpPr>
        <p:spPr>
          <a:xfrm>
            <a:off x="365851"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102412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6308780" y="1381123"/>
            <a:ext cx="5486400" cy="50292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095563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7725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691" y="306388"/>
            <a:ext cx="10241280" cy="474662"/>
          </a:xfrm>
          <a:prstGeom prst="rect">
            <a:avLst/>
          </a:prstGeom>
        </p:spPr>
        <p:txBody>
          <a:bodyPr vert="horz" lIns="0" tIns="45720" rIns="0" bIns="0" rtlCol="0" anchor="b" anchorCtr="0">
            <a:noAutofit/>
          </a:bodyPr>
          <a:lstStyle/>
          <a:p>
            <a:r>
              <a:rPr lang="en-US"/>
              <a:t>Click to edit Master title style</a:t>
            </a:r>
          </a:p>
        </p:txBody>
      </p:sp>
      <p:sp>
        <p:nvSpPr>
          <p:cNvPr id="1027" name="Text Placeholder 2"/>
          <p:cNvSpPr>
            <a:spLocks noGrp="1"/>
          </p:cNvSpPr>
          <p:nvPr>
            <p:ph type="body" idx="1"/>
          </p:nvPr>
        </p:nvSpPr>
        <p:spPr bwMode="auto">
          <a:xfrm>
            <a:off x="365851" y="1381124"/>
            <a:ext cx="1146048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p:nvSpPr>
        <p:spPr>
          <a:xfrm>
            <a:off x="443028" y="6561034"/>
            <a:ext cx="3148298" cy="236748"/>
          </a:xfrm>
          <a:prstGeom prst="rect">
            <a:avLst/>
          </a:prstGeom>
          <a:noFill/>
        </p:spPr>
        <p:txBody>
          <a:bodyPr wrap="none" lIns="0" tIns="41029" rIns="0" bIns="41029" anchor="ctr">
            <a:spAutoFit/>
          </a:bodyPr>
          <a:lstStyle/>
          <a:p>
            <a:pPr>
              <a:defRPr/>
            </a:pPr>
            <a:r>
              <a:rPr lang="en-US" sz="1000" cap="all">
                <a:solidFill>
                  <a:prstClr val="black"/>
                </a:solidFill>
                <a:cs typeface="Arial" pitchFamily="34" charset="0"/>
              </a:rPr>
              <a:t>|   Analyzing</a:t>
            </a:r>
            <a:r>
              <a:rPr lang="en-US" sz="1000" cap="all" baseline="0">
                <a:solidFill>
                  <a:prstClr val="black"/>
                </a:solidFill>
                <a:cs typeface="Arial" pitchFamily="34" charset="0"/>
              </a:rPr>
              <a:t> and optimizing RSP</a:t>
            </a:r>
            <a:r>
              <a:rPr lang="en-US" sz="1000" cap="all">
                <a:solidFill>
                  <a:prstClr val="black"/>
                </a:solidFill>
                <a:cs typeface="Arial" pitchFamily="34" charset="0"/>
              </a:rPr>
              <a:t>|   </a:t>
            </a:r>
            <a:fld id="{F9649FD6-C0F2-4A33-9D42-84E368792D73}" type="datetime4">
              <a:rPr lang="en-US" sz="1000" cap="all" smtClean="0">
                <a:solidFill>
                  <a:prstClr val="black"/>
                </a:solidFill>
                <a:cs typeface="Arial" pitchFamily="34" charset="0"/>
              </a:rPr>
              <a:pPr>
                <a:defRPr/>
              </a:pPr>
              <a:t>October 26, 2016</a:t>
            </a:fld>
            <a:r>
              <a:rPr lang="en-US" sz="1000" cap="all">
                <a:solidFill>
                  <a:prstClr val="black"/>
                </a:solidFill>
                <a:cs typeface="Arial" pitchFamily="34" charset="0"/>
              </a:rPr>
              <a:t> </a:t>
            </a:r>
          </a:p>
        </p:txBody>
      </p:sp>
      <p:sp>
        <p:nvSpPr>
          <p:cNvPr id="12" name="TextBox 11"/>
          <p:cNvSpPr txBox="1"/>
          <p:nvPr/>
        </p:nvSpPr>
        <p:spPr>
          <a:xfrm>
            <a:off x="205010" y="6561034"/>
            <a:ext cx="150682" cy="236748"/>
          </a:xfrm>
          <a:prstGeom prst="rect">
            <a:avLst/>
          </a:prstGeom>
          <a:noFill/>
        </p:spPr>
        <p:txBody>
          <a:bodyPr wrap="none" lIns="0" tIns="41029" rIns="0" bIns="41029" anchor="ctr">
            <a:spAutoFit/>
          </a:bodyPr>
          <a:lstStyle/>
          <a:p>
            <a:pPr algn="r">
              <a:defRPr/>
            </a:pPr>
            <a:fld id="{F3616FDC-18D0-40FB-88F2-6EE7CA6E4DB4}" type="slidenum">
              <a:rPr lang="en-US" sz="1000" cap="all">
                <a:solidFill>
                  <a:prstClr val="black"/>
                </a:solidFill>
                <a:cs typeface="Arial" pitchFamily="34" charset="0"/>
              </a:rPr>
              <a:pPr algn="r">
                <a:defRPr/>
              </a:pPr>
              <a:t>‹#›</a:t>
            </a:fld>
            <a:endParaRPr lang="en-US" sz="1000" cap="all">
              <a:solidFill>
                <a:prstClr val="black"/>
              </a:solidFill>
              <a:cs typeface="Arial" pitchFamily="34" charset="0"/>
            </a:endParaRPr>
          </a:p>
        </p:txBody>
      </p:sp>
      <p:pic>
        <p:nvPicPr>
          <p:cNvPr id="8" name="Picture 9"/>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24594" y="278821"/>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254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ftr="0" dt="0"/>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691" y="306388"/>
            <a:ext cx="10241280" cy="474662"/>
          </a:xfrm>
          <a:prstGeom prst="rect">
            <a:avLst/>
          </a:prstGeom>
        </p:spPr>
        <p:txBody>
          <a:bodyPr vert="horz" lIns="0" tIns="45720" rIns="0" bIns="0" rtlCol="0" anchor="b" anchorCtr="0">
            <a:noAutofit/>
          </a:bodyPr>
          <a:lstStyle/>
          <a:p>
            <a:r>
              <a:rPr lang="en-US"/>
              <a:t>Click to edit Master title style</a:t>
            </a:r>
          </a:p>
        </p:txBody>
      </p:sp>
      <p:sp>
        <p:nvSpPr>
          <p:cNvPr id="1027" name="Text Placeholder 2"/>
          <p:cNvSpPr>
            <a:spLocks noGrp="1"/>
          </p:cNvSpPr>
          <p:nvPr>
            <p:ph type="body" idx="1"/>
          </p:nvPr>
        </p:nvSpPr>
        <p:spPr bwMode="auto">
          <a:xfrm>
            <a:off x="365851" y="1381124"/>
            <a:ext cx="1146048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p:nvSpPr>
        <p:spPr>
          <a:xfrm>
            <a:off x="443028" y="6561034"/>
            <a:ext cx="3165931" cy="236748"/>
          </a:xfrm>
          <a:prstGeom prst="rect">
            <a:avLst/>
          </a:prstGeom>
          <a:noFill/>
        </p:spPr>
        <p:txBody>
          <a:bodyPr wrap="none" lIns="0" tIns="41029" rIns="0" bIns="41029" anchor="ctr">
            <a:spAutoFit/>
          </a:bodyPr>
          <a:lstStyle/>
          <a:p>
            <a:pPr>
              <a:defRPr/>
            </a:pPr>
            <a:r>
              <a:rPr lang="en-US" sz="1000" cap="all">
                <a:solidFill>
                  <a:prstClr val="black"/>
                </a:solidFill>
                <a:cs typeface="Arial" pitchFamily="34" charset="0"/>
              </a:rPr>
              <a:t>|   Lazy Release Consistency for GPUs</a:t>
            </a:r>
            <a:r>
              <a:rPr lang="en-US" sz="1000" cap="all" baseline="0">
                <a:solidFill>
                  <a:prstClr val="black"/>
                </a:solidFill>
                <a:cs typeface="Arial" pitchFamily="34" charset="0"/>
              </a:rPr>
              <a:t> </a:t>
            </a:r>
            <a:r>
              <a:rPr lang="en-US" sz="1000" cap="all">
                <a:solidFill>
                  <a:prstClr val="black"/>
                </a:solidFill>
                <a:cs typeface="Arial" pitchFamily="34" charset="0"/>
              </a:rPr>
              <a:t>|   </a:t>
            </a:r>
            <a:fld id="{F9649FD6-C0F2-4A33-9D42-84E368792D73}" type="datetime4">
              <a:rPr lang="en-US" sz="1000" cap="all" smtClean="0">
                <a:solidFill>
                  <a:prstClr val="black"/>
                </a:solidFill>
                <a:cs typeface="Arial" pitchFamily="34" charset="0"/>
              </a:rPr>
              <a:pPr>
                <a:defRPr/>
              </a:pPr>
              <a:t>October 26, 2016</a:t>
            </a:fld>
            <a:r>
              <a:rPr lang="en-US" sz="1000" cap="all">
                <a:solidFill>
                  <a:prstClr val="black"/>
                </a:solidFill>
                <a:cs typeface="Arial" pitchFamily="34" charset="0"/>
              </a:rPr>
              <a:t> </a:t>
            </a:r>
          </a:p>
        </p:txBody>
      </p:sp>
      <p:sp>
        <p:nvSpPr>
          <p:cNvPr id="12" name="TextBox 11"/>
          <p:cNvSpPr txBox="1"/>
          <p:nvPr/>
        </p:nvSpPr>
        <p:spPr>
          <a:xfrm>
            <a:off x="205010" y="6561034"/>
            <a:ext cx="150682" cy="236748"/>
          </a:xfrm>
          <a:prstGeom prst="rect">
            <a:avLst/>
          </a:prstGeom>
          <a:noFill/>
        </p:spPr>
        <p:txBody>
          <a:bodyPr wrap="none" lIns="0" tIns="41029" rIns="0" bIns="41029" anchor="ctr">
            <a:spAutoFit/>
          </a:bodyPr>
          <a:lstStyle/>
          <a:p>
            <a:pPr algn="r">
              <a:defRPr/>
            </a:pPr>
            <a:fld id="{F3616FDC-18D0-40FB-88F2-6EE7CA6E4DB4}" type="slidenum">
              <a:rPr lang="en-US" sz="1000" cap="all">
                <a:solidFill>
                  <a:prstClr val="black"/>
                </a:solidFill>
                <a:cs typeface="Arial" pitchFamily="34" charset="0"/>
              </a:rPr>
              <a:pPr algn="r">
                <a:defRPr/>
              </a:pPr>
              <a:t>‹#›</a:t>
            </a:fld>
            <a:endParaRPr lang="en-US" sz="1000" cap="all">
              <a:solidFill>
                <a:prstClr val="black"/>
              </a:solidFill>
              <a:cs typeface="Arial" pitchFamily="34" charset="0"/>
            </a:endParaRPr>
          </a:p>
        </p:txBody>
      </p:sp>
      <p:pic>
        <p:nvPicPr>
          <p:cNvPr id="8" name="Picture 9"/>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624594" y="278821"/>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1403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ransition/>
  <p:hf hdr="0" ftr="0" dt="0"/>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9876" y="4318635"/>
            <a:ext cx="4823340" cy="1371600"/>
          </a:xfrm>
        </p:spPr>
        <p:txBody>
          <a:bodyPr/>
          <a:lstStyle/>
          <a:p>
            <a:r>
              <a:rPr lang="en-US" err="1"/>
              <a:t>hLRC</a:t>
            </a:r>
            <a:r>
              <a:rPr lang="en-US"/>
              <a:t>: Lazy Release Consistency For GPUs</a:t>
            </a:r>
          </a:p>
        </p:txBody>
      </p:sp>
      <p:sp>
        <p:nvSpPr>
          <p:cNvPr id="3" name="Subtitle 2"/>
          <p:cNvSpPr>
            <a:spLocks noGrp="1"/>
          </p:cNvSpPr>
          <p:nvPr>
            <p:ph type="subTitle" idx="1"/>
          </p:nvPr>
        </p:nvSpPr>
        <p:spPr>
          <a:xfrm>
            <a:off x="6419850" y="5895744"/>
            <a:ext cx="5010150" cy="640080"/>
          </a:xfrm>
        </p:spPr>
        <p:txBody>
          <a:bodyPr/>
          <a:lstStyle/>
          <a:p>
            <a:r>
              <a:rPr lang="en-US" sz="1400" b="1"/>
              <a:t>John </a:t>
            </a:r>
            <a:r>
              <a:rPr lang="en-US" sz="1400" b="1" err="1"/>
              <a:t>AlsoP</a:t>
            </a:r>
            <a:r>
              <a:rPr lang="en-US" sz="1400" b="1" baseline="30000"/>
              <a:t>†</a:t>
            </a:r>
            <a:r>
              <a:rPr lang="en-US" sz="1400"/>
              <a:t>, Marc Orr</a:t>
            </a:r>
            <a:r>
              <a:rPr lang="en-US" sz="1400" baseline="30000">
                <a:ea typeface="MS PGothic" pitchFamily="34" charset="-128"/>
                <a:cs typeface="Times New Roman"/>
              </a:rPr>
              <a:t>‡</a:t>
            </a:r>
            <a:r>
              <a:rPr lang="en-US" sz="1400" b="1" baseline="30000"/>
              <a:t>§</a:t>
            </a:r>
            <a:r>
              <a:rPr lang="en-US" sz="1400"/>
              <a:t>, Brad Beckmann</a:t>
            </a:r>
            <a:r>
              <a:rPr lang="en-US" sz="1400" b="1" baseline="30000"/>
              <a:t>§</a:t>
            </a:r>
            <a:r>
              <a:rPr lang="en-US" sz="1400"/>
              <a:t>, David Wood</a:t>
            </a:r>
            <a:r>
              <a:rPr lang="en-US" sz="1400" baseline="30000">
                <a:ea typeface="MS PGothic" pitchFamily="34" charset="-128"/>
                <a:cs typeface="Times New Roman"/>
              </a:rPr>
              <a:t> ‡</a:t>
            </a:r>
            <a:r>
              <a:rPr lang="en-US" sz="1400" b="1" baseline="30000"/>
              <a:t>§</a:t>
            </a:r>
            <a:endParaRPr lang="en-US" sz="1400"/>
          </a:p>
          <a:p>
            <a:pPr defTabSz="914400">
              <a:lnSpc>
                <a:spcPct val="90000"/>
              </a:lnSpc>
              <a:spcBef>
                <a:spcPts val="300"/>
              </a:spcBef>
              <a:spcAft>
                <a:spcPts val="300"/>
              </a:spcAft>
              <a:buClr>
                <a:srgbClr val="FFFFFF"/>
              </a:buClr>
            </a:pPr>
            <a:r>
              <a:rPr lang="en-US" sz="1400" b="1" baseline="30000">
                <a:latin typeface="+mj-lt"/>
              </a:rPr>
              <a:t>†</a:t>
            </a:r>
            <a:r>
              <a:rPr lang="en-US" sz="1400" b="1">
                <a:latin typeface="+mj-lt"/>
                <a:ea typeface="MS PGothic" pitchFamily="34" charset="-128"/>
              </a:rPr>
              <a:t>UIUC</a:t>
            </a:r>
            <a:r>
              <a:rPr lang="en-US" sz="1400">
                <a:latin typeface="+mj-lt"/>
                <a:ea typeface="MS PGothic" pitchFamily="34" charset="-128"/>
              </a:rPr>
              <a:t>, </a:t>
            </a:r>
            <a:r>
              <a:rPr lang="en-US" sz="1400" baseline="30000">
                <a:latin typeface="+mj-lt"/>
                <a:ea typeface="MS PGothic" pitchFamily="34" charset="-128"/>
                <a:cs typeface="Times New Roman"/>
              </a:rPr>
              <a:t>‡</a:t>
            </a:r>
            <a:r>
              <a:rPr lang="en-US" sz="1400">
                <a:latin typeface="+mj-lt"/>
                <a:ea typeface="MS PGothic" pitchFamily="34" charset="-128"/>
              </a:rPr>
              <a:t>UW-Madison, </a:t>
            </a:r>
            <a:r>
              <a:rPr lang="en-US" sz="1400" b="1" baseline="30000">
                <a:latin typeface="+mj-lt"/>
              </a:rPr>
              <a:t>§</a:t>
            </a:r>
            <a:r>
              <a:rPr lang="en-US" sz="1400">
                <a:latin typeface="+mj-lt"/>
                <a:ea typeface="MS PGothic" pitchFamily="34" charset="-128"/>
              </a:rPr>
              <a:t>AMD Research</a:t>
            </a:r>
            <a:endParaRPr lang="en-US" sz="1400" cap="none">
              <a:latin typeface="+mj-lt"/>
              <a:ea typeface="MS PGothic" pitchFamily="34" charset="-128"/>
            </a:endParaRPr>
          </a:p>
          <a:p>
            <a:endParaRPr lang="en-US" sz="1400"/>
          </a:p>
        </p:txBody>
      </p:sp>
    </p:spTree>
    <p:extLst>
      <p:ext uri="{BB962C8B-B14F-4D97-AF65-F5344CB8AC3E}">
        <p14:creationId xmlns:p14="http://schemas.microsoft.com/office/powerpoint/2010/main" val="1987635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32954040"/>
              </p:ext>
            </p:extLst>
          </p:nvPr>
        </p:nvGraphicFramePr>
        <p:xfrm>
          <a:off x="355691" y="1439884"/>
          <a:ext cx="11167525" cy="2370272"/>
        </p:xfrm>
        <a:graphic>
          <a:graphicData uri="http://schemas.openxmlformats.org/drawingml/2006/table">
            <a:tbl>
              <a:tblPr firstRow="1" firstCol="1">
                <a:tableStyleId>{1FECB4D8-DB02-4DC6-A0A2-4F2EBAE1DC90}</a:tableStyleId>
              </a:tblPr>
              <a:tblGrid>
                <a:gridCol w="2688762">
                  <a:extLst>
                    <a:ext uri="{9D8B030D-6E8A-4147-A177-3AD203B41FA5}">
                      <a16:colId xmlns:a16="http://schemas.microsoft.com/office/drawing/2014/main" xmlns="" val="20001"/>
                    </a:ext>
                  </a:extLst>
                </a:gridCol>
                <a:gridCol w="2803339">
                  <a:extLst>
                    <a:ext uri="{9D8B030D-6E8A-4147-A177-3AD203B41FA5}">
                      <a16:colId xmlns:a16="http://schemas.microsoft.com/office/drawing/2014/main" xmlns="" val="20002"/>
                    </a:ext>
                  </a:extLst>
                </a:gridCol>
                <a:gridCol w="2824476">
                  <a:extLst>
                    <a:ext uri="{9D8B030D-6E8A-4147-A177-3AD203B41FA5}">
                      <a16:colId xmlns:a16="http://schemas.microsoft.com/office/drawing/2014/main" xmlns="" val="20003"/>
                    </a:ext>
                  </a:extLst>
                </a:gridCol>
                <a:gridCol w="2850948">
                  <a:extLst>
                    <a:ext uri="{9D8B030D-6E8A-4147-A177-3AD203B41FA5}">
                      <a16:colId xmlns:a16="http://schemas.microsoft.com/office/drawing/2014/main" xmlns="" val="20004"/>
                    </a:ext>
                  </a:extLst>
                </a:gridCol>
              </a:tblGrid>
              <a:tr h="568866">
                <a:tc>
                  <a:txBody>
                    <a:bodyPr/>
                    <a:lstStyle/>
                    <a:p>
                      <a:pPr algn="ctr"/>
                      <a:r>
                        <a:rPr lang="en-US" sz="2400" dirty="0"/>
                        <a:t>Scopes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Scopes+RSP</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DeNovo</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hLRC</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900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sym typeface="Wingdings"/>
                        </a:rPr>
                        <a:t></a:t>
                      </a:r>
                      <a:r>
                        <a:rPr lang="en-US" sz="2000" dirty="0">
                          <a:sym typeface="Wingdings"/>
                        </a:rPr>
                        <a:t> </a:t>
                      </a:r>
                      <a:r>
                        <a:rPr lang="en-US" sz="2000" dirty="0">
                          <a:solidFill>
                            <a:schemeClr val="tx1"/>
                          </a:solidFill>
                          <a:sym typeface="Wingdings"/>
                        </a:rPr>
                        <a:t>Avoid</a:t>
                      </a:r>
                      <a:r>
                        <a:rPr lang="en-US" sz="2000" baseline="0" dirty="0">
                          <a:solidFill>
                            <a:schemeClr val="tx1"/>
                          </a:solidFill>
                          <a:sym typeface="Wingdings"/>
                        </a:rPr>
                        <a:t> flush/</a:t>
                      </a:r>
                      <a:r>
                        <a:rPr lang="en-US" sz="2000" baseline="0" dirty="0" err="1">
                          <a:solidFill>
                            <a:schemeClr val="tx1"/>
                          </a:solidFill>
                          <a:sym typeface="Wingdings"/>
                        </a:rPr>
                        <a:t>inval</a:t>
                      </a:r>
                      <a:r>
                        <a:rPr lang="en-US" sz="2000" baseline="0" dirty="0">
                          <a:solidFill>
                            <a:schemeClr val="tx1"/>
                          </a:solidFill>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accent3"/>
                          </a:solidFill>
                          <a:sym typeface="Wingdings"/>
                        </a:rPr>
                        <a:t>local synch</a:t>
                      </a:r>
                      <a:endParaRPr lang="en-US" sz="2000" dirty="0">
                        <a:solidFill>
                          <a:schemeClr val="accent3"/>
                        </a:solidFill>
                      </a:endParaRPr>
                    </a:p>
                  </a:txBody>
                  <a:tcPr anchor="ctr">
                    <a:lnL w="12700" cmpd="sng">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local synch</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modified data</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local synch</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00703">
                <a:tc>
                  <a:txBody>
                    <a:bodyPr/>
                    <a:lstStyle/>
                    <a:p>
                      <a:pPr algn="ctr"/>
                      <a:r>
                        <a:rPr lang="en-US" sz="2400" b="1" dirty="0">
                          <a:solidFill>
                            <a:srgbClr val="FF0000"/>
                          </a:solidFill>
                          <a:sym typeface="Wingdings"/>
                        </a:rPr>
                        <a:t></a:t>
                      </a:r>
                      <a:r>
                        <a:rPr lang="en-US" sz="2000" b="1" dirty="0">
                          <a:sym typeface="Wingdings"/>
                        </a:rPr>
                        <a:t> Limited </a:t>
                      </a:r>
                      <a:r>
                        <a:rPr lang="en-US" sz="2000" b="1" dirty="0" err="1" smtClean="0">
                          <a:sym typeface="Wingdings"/>
                        </a:rPr>
                        <a:t>dyn</a:t>
                      </a:r>
                      <a:r>
                        <a:rPr lang="en-US" sz="2000" b="1" dirty="0" smtClean="0">
                          <a:sym typeface="Wingdings"/>
                        </a:rPr>
                        <a:t>.</a:t>
                      </a:r>
                      <a:r>
                        <a:rPr lang="en-US" sz="2000" b="1" baseline="0" dirty="0" smtClean="0">
                          <a:sym typeface="Wingdings"/>
                        </a:rPr>
                        <a:t> </a:t>
                      </a:r>
                      <a:r>
                        <a:rPr lang="en-US" sz="2000" b="1" baseline="0" dirty="0">
                          <a:sym typeface="Wingdings"/>
                        </a:rPr>
                        <a:t>sharing</a:t>
                      </a:r>
                      <a:endParaRPr lang="en-US" sz="2000" b="1" dirty="0">
                        <a:solidFill>
                          <a:schemeClr val="accent2"/>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sym typeface="Wingdings"/>
                        </a:rPr>
                        <a:t></a:t>
                      </a:r>
                      <a:r>
                        <a:rPr lang="en-US" sz="2000" b="1" dirty="0">
                          <a:sym typeface="Wingdings"/>
                        </a:rPr>
                        <a:t> Efficient </a:t>
                      </a:r>
                      <a:r>
                        <a:rPr lang="en-US" sz="2000" b="1" dirty="0" err="1" smtClean="0">
                          <a:sym typeface="Wingdings"/>
                        </a:rPr>
                        <a:t>dyn</a:t>
                      </a:r>
                      <a:r>
                        <a:rPr lang="en-US" sz="2000" b="1" dirty="0" smtClean="0">
                          <a:sym typeface="Wingdings"/>
                        </a:rPr>
                        <a:t>. </a:t>
                      </a:r>
                      <a:r>
                        <a:rPr lang="en-US" sz="2000" b="1" dirty="0">
                          <a:sym typeface="Wingdings"/>
                        </a:rPr>
                        <a:t>sharing</a:t>
                      </a:r>
                      <a:endParaRPr lang="en-US" sz="2000" b="1" dirty="0">
                        <a:solidFill>
                          <a:schemeClr val="accent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Efficient </a:t>
                      </a:r>
                      <a:r>
                        <a:rPr lang="en-US" sz="2000" b="1" dirty="0" err="1" smtClean="0">
                          <a:sym typeface="Wingdings"/>
                        </a:rPr>
                        <a:t>dyn</a:t>
                      </a:r>
                      <a:r>
                        <a:rPr lang="en-US" sz="2000" b="1" dirty="0" smtClean="0">
                          <a:sym typeface="Wingdings"/>
                        </a:rPr>
                        <a:t>.</a:t>
                      </a:r>
                      <a:r>
                        <a:rPr lang="en-US" sz="2000" b="1" baseline="0" dirty="0" smtClean="0">
                          <a:sym typeface="Wingdings"/>
                        </a:rPr>
                        <a:t> </a:t>
                      </a:r>
                      <a:r>
                        <a:rPr lang="en-US" sz="2000" b="1" baseline="0" dirty="0">
                          <a:sym typeface="Wingdings"/>
                        </a:rPr>
                        <a:t>sharing</a:t>
                      </a:r>
                      <a:endParaRPr lang="en-US" sz="2000" b="1" dirty="0">
                        <a:solidFill>
                          <a:srgbClr val="00B05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Efficient </a:t>
                      </a:r>
                      <a:r>
                        <a:rPr lang="en-US" sz="2000" b="1" dirty="0" err="1" smtClean="0">
                          <a:sym typeface="Wingdings"/>
                        </a:rPr>
                        <a:t>dyn</a:t>
                      </a:r>
                      <a:r>
                        <a:rPr lang="en-US" sz="2000" b="1" dirty="0" smtClean="0">
                          <a:sym typeface="Wingdings"/>
                        </a:rPr>
                        <a:t>. </a:t>
                      </a:r>
                      <a:r>
                        <a:rPr lang="en-US" sz="2000" b="1" dirty="0">
                          <a:sym typeface="Wingdings"/>
                        </a:rPr>
                        <a:t>sharing</a:t>
                      </a:r>
                      <a:endParaRPr lang="en-US" sz="2000" b="1" dirty="0">
                        <a:solidFill>
                          <a:srgbClr val="00B050"/>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2" name="Title 1"/>
          <p:cNvSpPr>
            <a:spLocks noGrp="1"/>
          </p:cNvSpPr>
          <p:nvPr>
            <p:ph type="title"/>
          </p:nvPr>
        </p:nvSpPr>
        <p:spPr/>
        <p:txBody>
          <a:bodyPr/>
          <a:lstStyle/>
          <a:p>
            <a:r>
              <a:rPr lang="en-US"/>
              <a:t>Comparison Overview</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279568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94134387"/>
              </p:ext>
            </p:extLst>
          </p:nvPr>
        </p:nvGraphicFramePr>
        <p:xfrm>
          <a:off x="355691" y="1439884"/>
          <a:ext cx="11167525" cy="3270975"/>
        </p:xfrm>
        <a:graphic>
          <a:graphicData uri="http://schemas.openxmlformats.org/drawingml/2006/table">
            <a:tbl>
              <a:tblPr firstRow="1" firstCol="1">
                <a:tableStyleId>{1FECB4D8-DB02-4DC6-A0A2-4F2EBAE1DC90}</a:tableStyleId>
              </a:tblPr>
              <a:tblGrid>
                <a:gridCol w="2688762">
                  <a:extLst>
                    <a:ext uri="{9D8B030D-6E8A-4147-A177-3AD203B41FA5}">
                      <a16:colId xmlns:a16="http://schemas.microsoft.com/office/drawing/2014/main" xmlns="" val="20001"/>
                    </a:ext>
                  </a:extLst>
                </a:gridCol>
                <a:gridCol w="2803339">
                  <a:extLst>
                    <a:ext uri="{9D8B030D-6E8A-4147-A177-3AD203B41FA5}">
                      <a16:colId xmlns:a16="http://schemas.microsoft.com/office/drawing/2014/main" xmlns="" val="20002"/>
                    </a:ext>
                  </a:extLst>
                </a:gridCol>
                <a:gridCol w="2824476">
                  <a:extLst>
                    <a:ext uri="{9D8B030D-6E8A-4147-A177-3AD203B41FA5}">
                      <a16:colId xmlns:a16="http://schemas.microsoft.com/office/drawing/2014/main" xmlns="" val="20003"/>
                    </a:ext>
                  </a:extLst>
                </a:gridCol>
                <a:gridCol w="2850948">
                  <a:extLst>
                    <a:ext uri="{9D8B030D-6E8A-4147-A177-3AD203B41FA5}">
                      <a16:colId xmlns:a16="http://schemas.microsoft.com/office/drawing/2014/main" xmlns="" val="20004"/>
                    </a:ext>
                  </a:extLst>
                </a:gridCol>
              </a:tblGrid>
              <a:tr h="568866">
                <a:tc>
                  <a:txBody>
                    <a:bodyPr/>
                    <a:lstStyle/>
                    <a:p>
                      <a:pPr algn="ctr"/>
                      <a:r>
                        <a:rPr lang="en-US" sz="2400" dirty="0"/>
                        <a:t>Scopes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Scopes+RSP</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DeNovo</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hLRC</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900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sym typeface="Wingdings"/>
                        </a:rPr>
                        <a:t></a:t>
                      </a:r>
                      <a:r>
                        <a:rPr lang="en-US" sz="2000" dirty="0">
                          <a:sym typeface="Wingdings"/>
                        </a:rPr>
                        <a:t> </a:t>
                      </a:r>
                      <a:r>
                        <a:rPr lang="en-US" sz="2000" dirty="0">
                          <a:solidFill>
                            <a:schemeClr val="tx1"/>
                          </a:solidFill>
                          <a:sym typeface="Wingdings"/>
                        </a:rPr>
                        <a:t>Avoid</a:t>
                      </a:r>
                      <a:r>
                        <a:rPr lang="en-US" sz="2000" baseline="0" dirty="0">
                          <a:solidFill>
                            <a:schemeClr val="tx1"/>
                          </a:solidFill>
                          <a:sym typeface="Wingdings"/>
                        </a:rPr>
                        <a:t> flush/</a:t>
                      </a:r>
                      <a:r>
                        <a:rPr lang="en-US" sz="2000" baseline="0" dirty="0" err="1">
                          <a:solidFill>
                            <a:schemeClr val="tx1"/>
                          </a:solidFill>
                          <a:sym typeface="Wingdings"/>
                        </a:rPr>
                        <a:t>inval</a:t>
                      </a:r>
                      <a:r>
                        <a:rPr lang="en-US" sz="2000" baseline="0" dirty="0">
                          <a:solidFill>
                            <a:schemeClr val="tx1"/>
                          </a:solidFill>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accent3"/>
                          </a:solidFill>
                          <a:sym typeface="Wingdings"/>
                        </a:rPr>
                        <a:t>local synch</a:t>
                      </a:r>
                      <a:endParaRPr lang="en-US" sz="2000" dirty="0">
                        <a:solidFill>
                          <a:schemeClr val="accent3"/>
                        </a:solidFill>
                      </a:endParaRPr>
                    </a:p>
                  </a:txBody>
                  <a:tcPr anchor="ctr">
                    <a:lnL w="12700" cmpd="sng">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local synch</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modified data</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local synch</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00703">
                <a:tc>
                  <a:txBody>
                    <a:bodyPr/>
                    <a:lstStyle/>
                    <a:p>
                      <a:pPr algn="ctr"/>
                      <a:r>
                        <a:rPr lang="en-US" sz="2400" b="1" dirty="0">
                          <a:solidFill>
                            <a:srgbClr val="FF0000"/>
                          </a:solidFill>
                          <a:sym typeface="Wingdings"/>
                        </a:rPr>
                        <a:t></a:t>
                      </a:r>
                      <a:r>
                        <a:rPr lang="en-US" sz="2000" b="1" dirty="0">
                          <a:sym typeface="Wingdings"/>
                        </a:rPr>
                        <a:t> Limited </a:t>
                      </a:r>
                      <a:r>
                        <a:rPr lang="en-US" sz="2000" b="1" dirty="0" err="1" smtClean="0">
                          <a:sym typeface="Wingdings"/>
                        </a:rPr>
                        <a:t>dyn</a:t>
                      </a:r>
                      <a:r>
                        <a:rPr lang="en-US" sz="2000" b="1" dirty="0" smtClean="0">
                          <a:sym typeface="Wingdings"/>
                        </a:rPr>
                        <a:t>.</a:t>
                      </a:r>
                      <a:r>
                        <a:rPr lang="en-US" sz="2000" b="1" baseline="0" dirty="0" smtClean="0">
                          <a:sym typeface="Wingdings"/>
                        </a:rPr>
                        <a:t> </a:t>
                      </a:r>
                      <a:r>
                        <a:rPr lang="en-US" sz="2000" b="1" baseline="0" dirty="0">
                          <a:sym typeface="Wingdings"/>
                        </a:rPr>
                        <a:t>sharing</a:t>
                      </a:r>
                      <a:endParaRPr lang="en-US" sz="2000" b="1" dirty="0">
                        <a:solidFill>
                          <a:schemeClr val="accent2"/>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sym typeface="Wingdings"/>
                        </a:rPr>
                        <a:t></a:t>
                      </a:r>
                      <a:r>
                        <a:rPr lang="en-US" sz="2000" b="1" dirty="0">
                          <a:sym typeface="Wingdings"/>
                        </a:rPr>
                        <a:t> Efficient </a:t>
                      </a:r>
                      <a:r>
                        <a:rPr lang="en-US" sz="2000" b="1" dirty="0" err="1" smtClean="0">
                          <a:sym typeface="Wingdings"/>
                        </a:rPr>
                        <a:t>dyn</a:t>
                      </a:r>
                      <a:r>
                        <a:rPr lang="en-US" sz="2000" b="1" dirty="0" smtClean="0">
                          <a:sym typeface="Wingdings"/>
                        </a:rPr>
                        <a:t>. </a:t>
                      </a:r>
                      <a:r>
                        <a:rPr lang="en-US" sz="2000" b="1" dirty="0">
                          <a:sym typeface="Wingdings"/>
                        </a:rPr>
                        <a:t>sharing</a:t>
                      </a:r>
                      <a:endParaRPr lang="en-US" sz="2000" b="1" dirty="0">
                        <a:solidFill>
                          <a:schemeClr val="accent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Efficient </a:t>
                      </a:r>
                      <a:r>
                        <a:rPr lang="en-US" sz="2000" b="1" dirty="0" err="1" smtClean="0">
                          <a:sym typeface="Wingdings"/>
                        </a:rPr>
                        <a:t>dyn</a:t>
                      </a:r>
                      <a:r>
                        <a:rPr lang="en-US" sz="2000" b="1" dirty="0" smtClean="0">
                          <a:sym typeface="Wingdings"/>
                        </a:rPr>
                        <a:t>.</a:t>
                      </a:r>
                      <a:r>
                        <a:rPr lang="en-US" sz="2000" b="1" baseline="0" dirty="0" smtClean="0">
                          <a:sym typeface="Wingdings"/>
                        </a:rPr>
                        <a:t> </a:t>
                      </a:r>
                      <a:r>
                        <a:rPr lang="en-US" sz="2000" b="1" baseline="0" dirty="0">
                          <a:sym typeface="Wingdings"/>
                        </a:rPr>
                        <a:t>sharing</a:t>
                      </a:r>
                      <a:endParaRPr lang="en-US" sz="2000" b="1" dirty="0">
                        <a:solidFill>
                          <a:srgbClr val="00B05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Efficient </a:t>
                      </a:r>
                      <a:r>
                        <a:rPr lang="en-US" sz="2000" b="1" dirty="0" err="1" smtClean="0">
                          <a:sym typeface="Wingdings"/>
                        </a:rPr>
                        <a:t>dyn</a:t>
                      </a:r>
                      <a:r>
                        <a:rPr lang="en-US" sz="2000" b="1" dirty="0" smtClean="0">
                          <a:sym typeface="Wingdings"/>
                        </a:rPr>
                        <a:t>. </a:t>
                      </a:r>
                      <a:r>
                        <a:rPr lang="en-US" sz="2000" b="1" dirty="0">
                          <a:sym typeface="Wingdings"/>
                        </a:rPr>
                        <a:t>sharing</a:t>
                      </a:r>
                      <a:endParaRPr lang="en-US" sz="2000" b="1" dirty="0">
                        <a:solidFill>
                          <a:srgbClr val="00B050"/>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007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sym typeface="Wingdings"/>
                        </a:rPr>
                        <a:t></a:t>
                      </a:r>
                      <a:r>
                        <a:rPr lang="en-US" sz="2000" b="1" dirty="0">
                          <a:sym typeface="Wingdings"/>
                        </a:rPr>
                        <a:t> </a:t>
                      </a:r>
                      <a:r>
                        <a:rPr lang="en-US" sz="2000" b="1" dirty="0" smtClean="0">
                          <a:sym typeface="Wingdings"/>
                        </a:rPr>
                        <a:t>Hetero </a:t>
                      </a:r>
                      <a:r>
                        <a:rPr lang="en-US" sz="2000" b="1" dirty="0">
                          <a:sym typeface="Wingdings"/>
                        </a:rPr>
                        <a:t>races</a:t>
                      </a:r>
                      <a:endParaRPr lang="en-US" sz="2000" b="1" dirty="0">
                        <a:solidFill>
                          <a:srgbClr val="00B05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FF0000"/>
                          </a:solidFill>
                          <a:sym typeface="Wingdings"/>
                        </a:rPr>
                        <a:t></a:t>
                      </a:r>
                      <a:r>
                        <a:rPr lang="en-US" sz="2000" b="1" dirty="0">
                          <a:sym typeface="Wingdings"/>
                        </a:rPr>
                        <a:t> </a:t>
                      </a:r>
                      <a:r>
                        <a:rPr lang="en-US" sz="2000" b="1" dirty="0" smtClean="0">
                          <a:sym typeface="Wingdings"/>
                        </a:rPr>
                        <a:t>Hetero</a:t>
                      </a:r>
                      <a:r>
                        <a:rPr lang="en-US" sz="2000" b="1" baseline="0" dirty="0" smtClean="0">
                          <a:sym typeface="Wingdings"/>
                        </a:rPr>
                        <a:t> </a:t>
                      </a:r>
                      <a:r>
                        <a:rPr lang="en-US" sz="2000" b="1" baseline="0" dirty="0">
                          <a:sym typeface="Wingdings"/>
                        </a:rPr>
                        <a:t>races</a:t>
                      </a:r>
                      <a:endParaRPr lang="en-US" sz="2000" b="1" dirty="0">
                        <a:solidFill>
                          <a:schemeClr val="accent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DRF </a:t>
                      </a:r>
                      <a:r>
                        <a:rPr lang="en-US" sz="2000" b="1" dirty="0" smtClean="0">
                          <a:sym typeface="Wingdings"/>
                        </a:rPr>
                        <a:t>model</a:t>
                      </a:r>
                      <a:endParaRPr lang="en-US" sz="2000" b="1" dirty="0">
                        <a:sym typeface="Wingding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DRF</a:t>
                      </a:r>
                      <a:r>
                        <a:rPr lang="en-US" sz="2000" b="1" baseline="0" dirty="0">
                          <a:sym typeface="Wingdings"/>
                        </a:rPr>
                        <a:t> </a:t>
                      </a:r>
                      <a:r>
                        <a:rPr lang="en-US" sz="2000" b="1" baseline="0" dirty="0" smtClean="0">
                          <a:sym typeface="Wingdings"/>
                        </a:rPr>
                        <a:t>model</a:t>
                      </a:r>
                      <a:endParaRPr lang="en-US" sz="2000" b="1" baseline="0" dirty="0">
                        <a:sym typeface="Wingding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2" name="Title 1"/>
          <p:cNvSpPr>
            <a:spLocks noGrp="1"/>
          </p:cNvSpPr>
          <p:nvPr>
            <p:ph type="title"/>
          </p:nvPr>
        </p:nvSpPr>
        <p:spPr/>
        <p:txBody>
          <a:bodyPr/>
          <a:lstStyle/>
          <a:p>
            <a:r>
              <a:rPr lang="en-US"/>
              <a:t>Comparison Overview</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736685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09883578"/>
              </p:ext>
            </p:extLst>
          </p:nvPr>
        </p:nvGraphicFramePr>
        <p:xfrm>
          <a:off x="355691" y="1439884"/>
          <a:ext cx="11167525" cy="4171678"/>
        </p:xfrm>
        <a:graphic>
          <a:graphicData uri="http://schemas.openxmlformats.org/drawingml/2006/table">
            <a:tbl>
              <a:tblPr firstRow="1" firstCol="1">
                <a:tableStyleId>{1FECB4D8-DB02-4DC6-A0A2-4F2EBAE1DC90}</a:tableStyleId>
              </a:tblPr>
              <a:tblGrid>
                <a:gridCol w="2688762">
                  <a:extLst>
                    <a:ext uri="{9D8B030D-6E8A-4147-A177-3AD203B41FA5}">
                      <a16:colId xmlns:a16="http://schemas.microsoft.com/office/drawing/2014/main" xmlns="" val="20001"/>
                    </a:ext>
                  </a:extLst>
                </a:gridCol>
                <a:gridCol w="2803339">
                  <a:extLst>
                    <a:ext uri="{9D8B030D-6E8A-4147-A177-3AD203B41FA5}">
                      <a16:colId xmlns:a16="http://schemas.microsoft.com/office/drawing/2014/main" xmlns="" val="20002"/>
                    </a:ext>
                  </a:extLst>
                </a:gridCol>
                <a:gridCol w="2824476">
                  <a:extLst>
                    <a:ext uri="{9D8B030D-6E8A-4147-A177-3AD203B41FA5}">
                      <a16:colId xmlns:a16="http://schemas.microsoft.com/office/drawing/2014/main" xmlns="" val="20003"/>
                    </a:ext>
                  </a:extLst>
                </a:gridCol>
                <a:gridCol w="2850948">
                  <a:extLst>
                    <a:ext uri="{9D8B030D-6E8A-4147-A177-3AD203B41FA5}">
                      <a16:colId xmlns:a16="http://schemas.microsoft.com/office/drawing/2014/main" xmlns="" val="20004"/>
                    </a:ext>
                  </a:extLst>
                </a:gridCol>
              </a:tblGrid>
              <a:tr h="568866">
                <a:tc>
                  <a:txBody>
                    <a:bodyPr/>
                    <a:lstStyle/>
                    <a:p>
                      <a:pPr algn="ctr"/>
                      <a:r>
                        <a:rPr lang="en-US" sz="2400" dirty="0"/>
                        <a:t>Scopes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Scopes+RSP</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DeNovo</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hLRC</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900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sym typeface="Wingdings"/>
                        </a:rPr>
                        <a:t></a:t>
                      </a:r>
                      <a:r>
                        <a:rPr lang="en-US" sz="2000" dirty="0">
                          <a:sym typeface="Wingdings"/>
                        </a:rPr>
                        <a:t> </a:t>
                      </a:r>
                      <a:r>
                        <a:rPr lang="en-US" sz="2000" dirty="0">
                          <a:solidFill>
                            <a:schemeClr val="tx1"/>
                          </a:solidFill>
                          <a:sym typeface="Wingdings"/>
                        </a:rPr>
                        <a:t>Avoid</a:t>
                      </a:r>
                      <a:r>
                        <a:rPr lang="en-US" sz="2000" baseline="0" dirty="0">
                          <a:solidFill>
                            <a:schemeClr val="tx1"/>
                          </a:solidFill>
                          <a:sym typeface="Wingdings"/>
                        </a:rPr>
                        <a:t> flush/</a:t>
                      </a:r>
                      <a:r>
                        <a:rPr lang="en-US" sz="2000" baseline="0" dirty="0" err="1">
                          <a:solidFill>
                            <a:schemeClr val="tx1"/>
                          </a:solidFill>
                          <a:sym typeface="Wingdings"/>
                        </a:rPr>
                        <a:t>inval</a:t>
                      </a:r>
                      <a:r>
                        <a:rPr lang="en-US" sz="2000" baseline="0" dirty="0">
                          <a:solidFill>
                            <a:schemeClr val="tx1"/>
                          </a:solidFill>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accent3"/>
                          </a:solidFill>
                          <a:sym typeface="Wingdings"/>
                        </a:rPr>
                        <a:t>local synch</a:t>
                      </a:r>
                      <a:endParaRPr lang="en-US" sz="2000" dirty="0">
                        <a:solidFill>
                          <a:schemeClr val="accent3"/>
                        </a:solidFill>
                      </a:endParaRPr>
                    </a:p>
                  </a:txBody>
                  <a:tcPr anchor="ctr">
                    <a:lnL w="12700" cmpd="sng">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local synch</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modified data</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local synch</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00703">
                <a:tc>
                  <a:txBody>
                    <a:bodyPr/>
                    <a:lstStyle/>
                    <a:p>
                      <a:pPr algn="ctr"/>
                      <a:r>
                        <a:rPr lang="en-US" sz="2400" b="1" dirty="0">
                          <a:solidFill>
                            <a:srgbClr val="FF0000"/>
                          </a:solidFill>
                          <a:sym typeface="Wingdings"/>
                        </a:rPr>
                        <a:t></a:t>
                      </a:r>
                      <a:r>
                        <a:rPr lang="en-US" sz="2000" b="1" dirty="0">
                          <a:sym typeface="Wingdings"/>
                        </a:rPr>
                        <a:t> Limited </a:t>
                      </a:r>
                      <a:r>
                        <a:rPr lang="en-US" sz="2000" b="1" dirty="0" err="1" smtClean="0">
                          <a:sym typeface="Wingdings"/>
                        </a:rPr>
                        <a:t>dyn</a:t>
                      </a:r>
                      <a:r>
                        <a:rPr lang="en-US" sz="2000" b="1" dirty="0" smtClean="0">
                          <a:sym typeface="Wingdings"/>
                        </a:rPr>
                        <a:t>.</a:t>
                      </a:r>
                      <a:r>
                        <a:rPr lang="en-US" sz="2000" b="1" baseline="0" dirty="0" smtClean="0">
                          <a:sym typeface="Wingdings"/>
                        </a:rPr>
                        <a:t> </a:t>
                      </a:r>
                      <a:r>
                        <a:rPr lang="en-US" sz="2000" b="1" baseline="0" dirty="0">
                          <a:sym typeface="Wingdings"/>
                        </a:rPr>
                        <a:t>sharing</a:t>
                      </a:r>
                      <a:endParaRPr lang="en-US" sz="2000" b="1" dirty="0">
                        <a:solidFill>
                          <a:schemeClr val="accent2"/>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sym typeface="Wingdings"/>
                        </a:rPr>
                        <a:t></a:t>
                      </a:r>
                      <a:r>
                        <a:rPr lang="en-US" sz="2000" b="1" dirty="0">
                          <a:sym typeface="Wingdings"/>
                        </a:rPr>
                        <a:t> Efficient </a:t>
                      </a:r>
                      <a:r>
                        <a:rPr lang="en-US" sz="2000" b="1" dirty="0" err="1" smtClean="0">
                          <a:sym typeface="Wingdings"/>
                        </a:rPr>
                        <a:t>dyn</a:t>
                      </a:r>
                      <a:r>
                        <a:rPr lang="en-US" sz="2000" b="1" dirty="0" smtClean="0">
                          <a:sym typeface="Wingdings"/>
                        </a:rPr>
                        <a:t>. </a:t>
                      </a:r>
                      <a:r>
                        <a:rPr lang="en-US" sz="2000" b="1" dirty="0">
                          <a:sym typeface="Wingdings"/>
                        </a:rPr>
                        <a:t>sharing</a:t>
                      </a:r>
                      <a:endParaRPr lang="en-US" sz="2000" b="1" dirty="0">
                        <a:solidFill>
                          <a:schemeClr val="accent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Efficient </a:t>
                      </a:r>
                      <a:r>
                        <a:rPr lang="en-US" sz="2000" b="1" dirty="0" err="1" smtClean="0">
                          <a:sym typeface="Wingdings"/>
                        </a:rPr>
                        <a:t>dyn</a:t>
                      </a:r>
                      <a:r>
                        <a:rPr lang="en-US" sz="2000" b="1" dirty="0" smtClean="0">
                          <a:sym typeface="Wingdings"/>
                        </a:rPr>
                        <a:t>.</a:t>
                      </a:r>
                      <a:r>
                        <a:rPr lang="en-US" sz="2000" b="1" baseline="0" dirty="0" smtClean="0">
                          <a:sym typeface="Wingdings"/>
                        </a:rPr>
                        <a:t> </a:t>
                      </a:r>
                      <a:r>
                        <a:rPr lang="en-US" sz="2000" b="1" baseline="0" dirty="0">
                          <a:sym typeface="Wingdings"/>
                        </a:rPr>
                        <a:t>sharing</a:t>
                      </a:r>
                      <a:endParaRPr lang="en-US" sz="2000" b="1" dirty="0">
                        <a:solidFill>
                          <a:srgbClr val="00B05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Efficient </a:t>
                      </a:r>
                      <a:r>
                        <a:rPr lang="en-US" sz="2000" b="1" dirty="0" err="1" smtClean="0">
                          <a:sym typeface="Wingdings"/>
                        </a:rPr>
                        <a:t>dyn</a:t>
                      </a:r>
                      <a:r>
                        <a:rPr lang="en-US" sz="2000" b="1" dirty="0" smtClean="0">
                          <a:sym typeface="Wingdings"/>
                        </a:rPr>
                        <a:t>. </a:t>
                      </a:r>
                      <a:r>
                        <a:rPr lang="en-US" sz="2000" b="1" dirty="0">
                          <a:sym typeface="Wingdings"/>
                        </a:rPr>
                        <a:t>sharing</a:t>
                      </a:r>
                      <a:endParaRPr lang="en-US" sz="2000" b="1" dirty="0">
                        <a:solidFill>
                          <a:srgbClr val="00B050"/>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007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sym typeface="Wingdings"/>
                        </a:rPr>
                        <a:t></a:t>
                      </a:r>
                      <a:r>
                        <a:rPr lang="en-US" sz="2000" b="1" dirty="0">
                          <a:sym typeface="Wingdings"/>
                        </a:rPr>
                        <a:t> </a:t>
                      </a:r>
                      <a:r>
                        <a:rPr lang="en-US" sz="2000" b="1" dirty="0" smtClean="0">
                          <a:sym typeface="Wingdings"/>
                        </a:rPr>
                        <a:t>Hetero </a:t>
                      </a:r>
                      <a:r>
                        <a:rPr lang="en-US" sz="2000" b="1" dirty="0">
                          <a:sym typeface="Wingdings"/>
                        </a:rPr>
                        <a:t>races</a:t>
                      </a:r>
                      <a:endParaRPr lang="en-US" sz="2000" b="1" dirty="0">
                        <a:solidFill>
                          <a:srgbClr val="00B05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FF0000"/>
                          </a:solidFill>
                          <a:sym typeface="Wingdings"/>
                        </a:rPr>
                        <a:t></a:t>
                      </a:r>
                      <a:r>
                        <a:rPr lang="en-US" sz="2000" b="1" dirty="0">
                          <a:sym typeface="Wingdings"/>
                        </a:rPr>
                        <a:t> </a:t>
                      </a:r>
                      <a:r>
                        <a:rPr lang="en-US" sz="2000" b="1" dirty="0" smtClean="0">
                          <a:sym typeface="Wingdings"/>
                        </a:rPr>
                        <a:t>Hetero</a:t>
                      </a:r>
                      <a:r>
                        <a:rPr lang="en-US" sz="2000" b="1" baseline="0" dirty="0" smtClean="0">
                          <a:sym typeface="Wingdings"/>
                        </a:rPr>
                        <a:t> </a:t>
                      </a:r>
                      <a:r>
                        <a:rPr lang="en-US" sz="2000" b="1" baseline="0" dirty="0">
                          <a:sym typeface="Wingdings"/>
                        </a:rPr>
                        <a:t>races</a:t>
                      </a:r>
                      <a:endParaRPr lang="en-US" sz="2000" b="1" dirty="0">
                        <a:solidFill>
                          <a:schemeClr val="accent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DRF </a:t>
                      </a:r>
                      <a:r>
                        <a:rPr lang="en-US" sz="2000" b="1" dirty="0" smtClean="0">
                          <a:sym typeface="Wingdings"/>
                        </a:rPr>
                        <a:t>model</a:t>
                      </a:r>
                      <a:endParaRPr lang="en-US" sz="2000" b="1" dirty="0">
                        <a:sym typeface="Wingding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00B050"/>
                          </a:solidFill>
                          <a:sym typeface="Wingdings"/>
                        </a:rPr>
                        <a:t></a:t>
                      </a:r>
                      <a:r>
                        <a:rPr lang="en-US" sz="2000" b="1" dirty="0">
                          <a:sym typeface="Wingdings"/>
                        </a:rPr>
                        <a:t> DRF</a:t>
                      </a:r>
                      <a:r>
                        <a:rPr lang="en-US" sz="2000" b="1" baseline="0" dirty="0">
                          <a:sym typeface="Wingdings"/>
                        </a:rPr>
                        <a:t> </a:t>
                      </a:r>
                      <a:r>
                        <a:rPr lang="en-US" sz="2000" b="1" baseline="0" dirty="0" smtClean="0">
                          <a:sym typeface="Wingdings"/>
                        </a:rPr>
                        <a:t>model</a:t>
                      </a:r>
                      <a:endParaRPr lang="en-US" sz="2000" b="1" baseline="0" dirty="0">
                        <a:sym typeface="Wingding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900703">
                <a:tc>
                  <a:txBody>
                    <a:bodyPr/>
                    <a:lstStyle/>
                    <a:p>
                      <a:pPr algn="ctr"/>
                      <a:endParaRPr lang="en-US" sz="2000" b="1" baseline="0" dirty="0">
                        <a:solidFill>
                          <a:srgbClr val="00B05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sym typeface="Wingdings"/>
                        </a:rPr>
                        <a:t></a:t>
                      </a:r>
                      <a:r>
                        <a:rPr lang="en-US" sz="2000" b="1" baseline="0" dirty="0">
                          <a:sym typeface="Wingdings"/>
                        </a:rPr>
                        <a:t> Poor scalability</a:t>
                      </a:r>
                      <a:endParaRPr lang="en-US" sz="2000" b="1" dirty="0">
                        <a:solidFill>
                          <a:srgbClr val="00B05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FF0000"/>
                          </a:solidFill>
                          <a:sym typeface="Wingdings"/>
                        </a:rPr>
                        <a:t></a:t>
                      </a:r>
                      <a:r>
                        <a:rPr lang="en-US" sz="2000" b="1" baseline="0" dirty="0">
                          <a:sym typeface="Wingdings"/>
                        </a:rPr>
                        <a:t> Data registration overhead</a:t>
                      </a:r>
                      <a:endParaRPr lang="en-US" sz="2000" b="1" dirty="0">
                        <a:solidFill>
                          <a:schemeClr val="accent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a:solidFill>
                            <a:srgbClr val="FF0000"/>
                          </a:solidFill>
                          <a:sym typeface="Wingdings"/>
                        </a:rPr>
                        <a:t></a:t>
                      </a:r>
                      <a:r>
                        <a:rPr lang="en-US" sz="2000" b="1" baseline="0" dirty="0">
                          <a:sym typeface="Wingdings"/>
                        </a:rPr>
                        <a:t> </a:t>
                      </a:r>
                      <a:r>
                        <a:rPr lang="en-US" sz="2000" b="1" baseline="0" dirty="0" smtClean="0">
                          <a:sym typeface="Wingdings"/>
                        </a:rPr>
                        <a:t>Sensitive </a:t>
                      </a:r>
                      <a:r>
                        <a:rPr lang="en-US" sz="2000" b="1" baseline="0" dirty="0">
                          <a:sym typeface="Wingdings"/>
                        </a:rPr>
                        <a:t>to atomic movement</a:t>
                      </a:r>
                      <a:endParaRPr lang="en-US" sz="2000" b="1" dirty="0">
                        <a:solidFill>
                          <a:srgbClr val="00B050"/>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p:txBody>
          <a:bodyPr/>
          <a:lstStyle/>
          <a:p>
            <a:r>
              <a:rPr lang="en-US"/>
              <a:t>Comparison Overview</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435740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Methodology</a:t>
            </a:r>
          </a:p>
        </p:txBody>
      </p:sp>
      <p:sp>
        <p:nvSpPr>
          <p:cNvPr id="3" name="Content Placeholder 2"/>
          <p:cNvSpPr>
            <a:spLocks noGrp="1"/>
          </p:cNvSpPr>
          <p:nvPr>
            <p:ph idx="1"/>
          </p:nvPr>
        </p:nvSpPr>
        <p:spPr>
          <a:xfrm>
            <a:off x="384901" y="1257298"/>
            <a:ext cx="11460480" cy="4937760"/>
          </a:xfrm>
        </p:spPr>
        <p:txBody>
          <a:bodyPr/>
          <a:lstStyle/>
          <a:p>
            <a:pPr marL="0" indent="0">
              <a:buNone/>
            </a:pPr>
            <a:r>
              <a:rPr lang="en-US" sz="2400" b="1" dirty="0"/>
              <a:t>Simulation environment</a:t>
            </a:r>
          </a:p>
          <a:p>
            <a:r>
              <a:rPr lang="en-US" sz="2400" dirty="0"/>
              <a:t>Extended version of AMD gem5 APU simulator</a:t>
            </a:r>
          </a:p>
          <a:p>
            <a:r>
              <a:rPr lang="en-US" sz="2400" dirty="0"/>
              <a:t>128 CUs</a:t>
            </a:r>
          </a:p>
          <a:p>
            <a:r>
              <a:rPr lang="en-US" sz="2400" dirty="0"/>
              <a:t>16KB L1, 4MB L2</a:t>
            </a:r>
            <a:endParaRPr lang="en-US" sz="2400" b="1" dirty="0"/>
          </a:p>
          <a:p>
            <a:pPr marL="0" indent="0">
              <a:buNone/>
            </a:pPr>
            <a:r>
              <a:rPr lang="en-US" sz="2400" b="1" dirty="0"/>
              <a:t>Workloads</a:t>
            </a:r>
          </a:p>
          <a:p>
            <a:r>
              <a:rPr lang="en-US" sz="2400" dirty="0"/>
              <a:t>Benchmarks from </a:t>
            </a:r>
            <a:r>
              <a:rPr lang="en-US" sz="2400" dirty="0" err="1"/>
              <a:t>Pannotia</a:t>
            </a:r>
            <a:r>
              <a:rPr lang="en-US" sz="2400" dirty="0"/>
              <a:t> benchmark suite [IISWC’13]: </a:t>
            </a:r>
          </a:p>
          <a:p>
            <a:pPr lvl="1"/>
            <a:r>
              <a:rPr lang="en-US" sz="2000" dirty="0"/>
              <a:t>Single Source Shortest Path (SSSP)</a:t>
            </a:r>
          </a:p>
          <a:p>
            <a:pPr lvl="1"/>
            <a:r>
              <a:rPr lang="en-US" sz="2000" dirty="0"/>
              <a:t>Graph Coloring (color)</a:t>
            </a:r>
          </a:p>
          <a:p>
            <a:pPr lvl="1"/>
            <a:r>
              <a:rPr lang="en-US" sz="2000" dirty="0" err="1"/>
              <a:t>Pagerank</a:t>
            </a:r>
            <a:r>
              <a:rPr lang="en-US" sz="2000" dirty="0"/>
              <a:t> (PR)</a:t>
            </a:r>
          </a:p>
          <a:p>
            <a:r>
              <a:rPr lang="en-US" sz="2400" dirty="0"/>
              <a:t>Modified to use per-CU task queues and work stealing to address load imbalance</a:t>
            </a:r>
          </a:p>
          <a:p>
            <a:r>
              <a:rPr lang="en-US" sz="2400" dirty="0" smtClean="0"/>
              <a:t>9 </a:t>
            </a:r>
            <a:r>
              <a:rPr lang="en-US" sz="2400" dirty="0"/>
              <a:t>graph inputs from Florida sparse matrix collection [TOMS’11</a:t>
            </a:r>
            <a:r>
              <a:rPr lang="en-US" sz="2400" dirty="0" smtClean="0"/>
              <a:t>]</a:t>
            </a:r>
            <a:endParaRPr lang="en-US" sz="2400" dirty="0"/>
          </a:p>
        </p:txBody>
      </p:sp>
      <p:sp>
        <p:nvSpPr>
          <p:cNvPr id="4" name="Text Placeholder 3"/>
          <p:cNvSpPr>
            <a:spLocks noGrp="1"/>
          </p:cNvSpPr>
          <p:nvPr>
            <p:ph type="body" sz="quarter" idx="10"/>
          </p:nvPr>
        </p:nvSpPr>
        <p:spPr/>
        <p:txBody>
          <a:bodyPr/>
          <a:lstStyle/>
          <a:p>
            <a:endParaRPr lang="en-US"/>
          </a:p>
        </p:txBody>
      </p:sp>
      <p:sp>
        <p:nvSpPr>
          <p:cNvPr id="5" name="TextBox 4"/>
          <p:cNvSpPr txBox="1"/>
          <p:nvPr/>
        </p:nvSpPr>
        <p:spPr>
          <a:xfrm>
            <a:off x="5362574" y="6217599"/>
            <a:ext cx="5852273" cy="258532"/>
          </a:xfrm>
          <a:prstGeom prst="rect">
            <a:avLst/>
          </a:prstGeom>
        </p:spPr>
        <p:txBody>
          <a:bodyPr wrap="square" rtlCol="0" anchor="ctr" anchorCtr="0">
            <a:spAutoFit/>
          </a:bodyPr>
          <a:lstStyle/>
          <a:p>
            <a:pPr>
              <a:lnSpc>
                <a:spcPct val="90000"/>
              </a:lnSpc>
              <a:spcBef>
                <a:spcPts val="300"/>
              </a:spcBef>
              <a:spcAft>
                <a:spcPts val="300"/>
              </a:spcAft>
              <a:buClr>
                <a:srgbClr val="FFFFFF"/>
              </a:buClr>
            </a:pPr>
            <a:r>
              <a:rPr lang="en-US" sz="1200">
                <a:latin typeface="+mj-lt"/>
                <a:ea typeface="MS PGothic" pitchFamily="34" charset="-128"/>
              </a:rPr>
              <a:t>S. </a:t>
            </a:r>
            <a:r>
              <a:rPr lang="en-US" sz="1200" err="1">
                <a:latin typeface="+mj-lt"/>
                <a:ea typeface="MS PGothic" pitchFamily="34" charset="-128"/>
              </a:rPr>
              <a:t>Che</a:t>
            </a:r>
            <a:r>
              <a:rPr lang="en-US" sz="1200">
                <a:latin typeface="+mj-lt"/>
                <a:ea typeface="MS PGothic" pitchFamily="34" charset="-128"/>
              </a:rPr>
              <a:t> </a:t>
            </a:r>
            <a:r>
              <a:rPr kumimoji="0" lang="en-US" sz="1200" b="0" i="0" u="none" strike="noStrike" kern="1200" cap="none" spc="0" normalizeH="0" baseline="0" noProof="0">
                <a:ln>
                  <a:noFill/>
                </a:ln>
                <a:solidFill>
                  <a:schemeClr val="tx1"/>
                </a:solidFill>
                <a:effectLst/>
                <a:uLnTx/>
                <a:uFillTx/>
                <a:latin typeface="+mj-lt"/>
                <a:ea typeface="MS PGothic" pitchFamily="34" charset="-128"/>
                <a:cs typeface="+mn-cs"/>
              </a:rPr>
              <a:t>et al. “</a:t>
            </a:r>
            <a:r>
              <a:rPr lang="en-US" sz="1200" err="1"/>
              <a:t>Pannotia</a:t>
            </a:r>
            <a:r>
              <a:rPr lang="en-US" sz="1200"/>
              <a:t>: Understanding irregular GPGPU graph applications</a:t>
            </a:r>
            <a:r>
              <a:rPr kumimoji="0" lang="en-US" sz="1200" b="0" i="0" u="none" strike="noStrike" kern="1200" cap="none" spc="0" normalizeH="0" noProof="0">
                <a:ln>
                  <a:noFill/>
                </a:ln>
                <a:solidFill>
                  <a:schemeClr val="tx1"/>
                </a:solidFill>
                <a:effectLst/>
                <a:uLnTx/>
                <a:uFillTx/>
                <a:latin typeface="+mj-lt"/>
                <a:ea typeface="MS PGothic" pitchFamily="34" charset="-128"/>
                <a:cs typeface="+mn-cs"/>
              </a:rPr>
              <a:t>.” in IISWC 2013</a:t>
            </a:r>
            <a:endParaRPr kumimoji="0" lang="en-US" sz="1200" b="0" i="0" u="none" strike="noStrike" kern="1200" cap="none" spc="0" normalizeH="0" baseline="0" noProof="0">
              <a:ln>
                <a:noFill/>
              </a:ln>
              <a:solidFill>
                <a:schemeClr val="tx1"/>
              </a:solidFill>
              <a:effectLst/>
              <a:uLnTx/>
              <a:uFillTx/>
              <a:latin typeface="+mj-lt"/>
              <a:ea typeface="MS PGothic" pitchFamily="34" charset="-128"/>
              <a:cs typeface="+mn-cs"/>
            </a:endParaRPr>
          </a:p>
        </p:txBody>
      </p:sp>
      <p:sp>
        <p:nvSpPr>
          <p:cNvPr id="6" name="TextBox 5"/>
          <p:cNvSpPr txBox="1"/>
          <p:nvPr/>
        </p:nvSpPr>
        <p:spPr>
          <a:xfrm>
            <a:off x="5362572" y="6499265"/>
            <a:ext cx="5353049" cy="258532"/>
          </a:xfrm>
          <a:prstGeom prst="rect">
            <a:avLst/>
          </a:prstGeom>
        </p:spPr>
        <p:txBody>
          <a:bodyPr wrap="square" rtlCol="0" anchor="ctr" anchorCtr="0">
            <a:spAutoFit/>
          </a:bodyPr>
          <a:lstStyle/>
          <a:p>
            <a:pPr>
              <a:lnSpc>
                <a:spcPct val="90000"/>
              </a:lnSpc>
              <a:spcBef>
                <a:spcPts val="300"/>
              </a:spcBef>
              <a:spcAft>
                <a:spcPts val="300"/>
              </a:spcAft>
              <a:buClr>
                <a:srgbClr val="FFFFFF"/>
              </a:buClr>
            </a:pPr>
            <a:r>
              <a:rPr lang="en-US" sz="1200" dirty="0">
                <a:latin typeface="+mj-lt"/>
                <a:ea typeface="MS PGothic" pitchFamily="34" charset="-128"/>
              </a:rPr>
              <a:t>T. Davis </a:t>
            </a:r>
            <a:r>
              <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rPr>
              <a:t>et al. “</a:t>
            </a:r>
            <a:r>
              <a:rPr lang="en-US" sz="1200" dirty="0"/>
              <a:t>The University of Florida sparse matrix collection</a:t>
            </a:r>
            <a:r>
              <a:rPr kumimoji="0" lang="en-US" sz="1200" b="0" i="0" u="none" strike="noStrike" kern="1200" cap="none" spc="0" normalizeH="0" noProof="0" dirty="0">
                <a:ln>
                  <a:noFill/>
                </a:ln>
                <a:solidFill>
                  <a:schemeClr val="tx1"/>
                </a:solidFill>
                <a:effectLst/>
                <a:uLnTx/>
                <a:uFillTx/>
                <a:latin typeface="+mj-lt"/>
                <a:ea typeface="MS PGothic" pitchFamily="34" charset="-128"/>
                <a:cs typeface="+mn-cs"/>
              </a:rPr>
              <a:t>.” in TOMS 2011</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custDataLst>
      <p:tags r:id="rId1"/>
    </p:custDataLst>
    <p:extLst>
      <p:ext uri="{BB962C8B-B14F-4D97-AF65-F5344CB8AC3E}">
        <p14:creationId xmlns:p14="http://schemas.microsoft.com/office/powerpoint/2010/main" val="3682137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Methodology</a:t>
            </a:r>
          </a:p>
        </p:txBody>
      </p:sp>
      <p:sp>
        <p:nvSpPr>
          <p:cNvPr id="4" name="Text Placeholder 3"/>
          <p:cNvSpPr>
            <a:spLocks noGrp="1"/>
          </p:cNvSpPr>
          <p:nvPr>
            <p:ph type="body" sz="quarter" idx="10"/>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12773028"/>
              </p:ext>
            </p:extLst>
          </p:nvPr>
        </p:nvGraphicFramePr>
        <p:xfrm>
          <a:off x="793749" y="1300691"/>
          <a:ext cx="10360025" cy="4753518"/>
        </p:xfrm>
        <a:graphic>
          <a:graphicData uri="http://schemas.openxmlformats.org/drawingml/2006/table">
            <a:tbl>
              <a:tblPr firstRow="1" bandRow="1">
                <a:tableStyleId>{F5AB1C69-6EDB-4FF4-983F-18BD219EF322}</a:tableStyleId>
              </a:tblPr>
              <a:tblGrid>
                <a:gridCol w="2072005">
                  <a:extLst>
                    <a:ext uri="{9D8B030D-6E8A-4147-A177-3AD203B41FA5}">
                      <a16:colId xmlns:a16="http://schemas.microsoft.com/office/drawing/2014/main" xmlns="" val="20000"/>
                    </a:ext>
                  </a:extLst>
                </a:gridCol>
                <a:gridCol w="2072005">
                  <a:extLst>
                    <a:ext uri="{9D8B030D-6E8A-4147-A177-3AD203B41FA5}">
                      <a16:colId xmlns:a16="http://schemas.microsoft.com/office/drawing/2014/main" xmlns="" val="20001"/>
                    </a:ext>
                  </a:extLst>
                </a:gridCol>
                <a:gridCol w="2072005">
                  <a:extLst>
                    <a:ext uri="{9D8B030D-6E8A-4147-A177-3AD203B41FA5}">
                      <a16:colId xmlns:a16="http://schemas.microsoft.com/office/drawing/2014/main" xmlns="" val="20002"/>
                    </a:ext>
                  </a:extLst>
                </a:gridCol>
                <a:gridCol w="2072005">
                  <a:extLst>
                    <a:ext uri="{9D8B030D-6E8A-4147-A177-3AD203B41FA5}">
                      <a16:colId xmlns:a16="http://schemas.microsoft.com/office/drawing/2014/main" xmlns="" val="20003"/>
                    </a:ext>
                  </a:extLst>
                </a:gridCol>
                <a:gridCol w="2072005">
                  <a:extLst>
                    <a:ext uri="{9D8B030D-6E8A-4147-A177-3AD203B41FA5}">
                      <a16:colId xmlns:a16="http://schemas.microsoft.com/office/drawing/2014/main" xmlns="" val="20004"/>
                    </a:ext>
                  </a:extLst>
                </a:gridCol>
              </a:tblGrid>
              <a:tr h="679074">
                <a:tc>
                  <a:txBody>
                    <a:bodyPr/>
                    <a:lstStyle/>
                    <a:p>
                      <a:pPr algn="ctr"/>
                      <a:r>
                        <a:rPr lang="en-US" sz="2400" dirty="0"/>
                        <a:t>Scenario</a:t>
                      </a:r>
                      <a:endParaRPr lang="en-US" sz="2400" b="1" dirty="0"/>
                    </a:p>
                  </a:txBody>
                  <a:tcPr anchor="ctr"/>
                </a:tc>
                <a:tc>
                  <a:txBody>
                    <a:bodyPr/>
                    <a:lstStyle/>
                    <a:p>
                      <a:pPr algn="ctr"/>
                      <a:r>
                        <a:rPr lang="en-US" sz="2400" dirty="0"/>
                        <a:t>Coherence</a:t>
                      </a:r>
                    </a:p>
                  </a:txBody>
                  <a:tcPr anchor="ctr"/>
                </a:tc>
                <a:tc>
                  <a:txBody>
                    <a:bodyPr/>
                    <a:lstStyle/>
                    <a:p>
                      <a:pPr algn="ctr"/>
                      <a:r>
                        <a:rPr lang="en-US" sz="2400" dirty="0"/>
                        <a:t>Steal enabled?</a:t>
                      </a:r>
                    </a:p>
                  </a:txBody>
                  <a:tcPr anchor="ctr"/>
                </a:tc>
                <a:tc>
                  <a:txBody>
                    <a:bodyPr/>
                    <a:lstStyle/>
                    <a:p>
                      <a:pPr algn="ctr"/>
                      <a:r>
                        <a:rPr lang="en-US" sz="2400" dirty="0"/>
                        <a:t>Pop scope</a:t>
                      </a:r>
                    </a:p>
                  </a:txBody>
                  <a:tcPr anchor="ctr"/>
                </a:tc>
                <a:tc>
                  <a:txBody>
                    <a:bodyPr/>
                    <a:lstStyle/>
                    <a:p>
                      <a:pPr algn="ctr"/>
                      <a:r>
                        <a:rPr lang="en-US" sz="2400" dirty="0"/>
                        <a:t>Steal scope</a:t>
                      </a:r>
                    </a:p>
                  </a:txBody>
                  <a:tcPr anchor="ctr"/>
                </a:tc>
                <a:extLst>
                  <a:ext uri="{0D108BD9-81ED-4DB2-BD59-A6C34878D82A}">
                    <a16:rowId xmlns:a16="http://schemas.microsoft.com/office/drawing/2014/main" xmlns="" val="10000"/>
                  </a:ext>
                </a:extLst>
              </a:tr>
              <a:tr h="679074">
                <a:tc>
                  <a:txBody>
                    <a:bodyPr/>
                    <a:lstStyle/>
                    <a:p>
                      <a:pPr algn="ctr"/>
                      <a:r>
                        <a:rPr lang="en-US" sz="2400" dirty="0"/>
                        <a:t>baseline</a:t>
                      </a:r>
                      <a:endParaRPr lang="en-US" sz="2400" b="1" dirty="0"/>
                    </a:p>
                  </a:txBody>
                  <a:tcPr anchor="ctr"/>
                </a:tc>
                <a:tc>
                  <a:txBody>
                    <a:bodyPr/>
                    <a:lstStyle/>
                    <a:p>
                      <a:pPr algn="ctr"/>
                      <a:r>
                        <a:rPr lang="en-US" sz="2400" dirty="0"/>
                        <a:t>Scopes</a:t>
                      </a:r>
                    </a:p>
                  </a:txBody>
                  <a:tcPr anchor="ctr"/>
                </a:tc>
                <a:tc>
                  <a:txBody>
                    <a:bodyPr/>
                    <a:lstStyle/>
                    <a:p>
                      <a:pPr algn="ctr"/>
                      <a:r>
                        <a:rPr lang="en-US" sz="2400" dirty="0"/>
                        <a:t>no</a:t>
                      </a:r>
                    </a:p>
                  </a:txBody>
                  <a:tcPr anchor="ctr"/>
                </a:tc>
                <a:tc>
                  <a:txBody>
                    <a:bodyPr/>
                    <a:lstStyle/>
                    <a:p>
                      <a:pPr algn="ctr"/>
                      <a:r>
                        <a:rPr lang="en-US" sz="2400" dirty="0"/>
                        <a:t>agent</a:t>
                      </a:r>
                    </a:p>
                  </a:txBody>
                  <a:tcPr anchor="ctr"/>
                </a:tc>
                <a:tc>
                  <a:txBody>
                    <a:bodyPr/>
                    <a:lstStyle/>
                    <a:p>
                      <a:pPr algn="ctr"/>
                      <a:r>
                        <a:rPr lang="en-US" sz="2400" dirty="0"/>
                        <a:t>N/A</a:t>
                      </a:r>
                    </a:p>
                  </a:txBody>
                  <a:tcPr anchor="ctr"/>
                </a:tc>
                <a:extLst>
                  <a:ext uri="{0D108BD9-81ED-4DB2-BD59-A6C34878D82A}">
                    <a16:rowId xmlns:a16="http://schemas.microsoft.com/office/drawing/2014/main" xmlns="" val="10001"/>
                  </a:ext>
                </a:extLst>
              </a:tr>
              <a:tr h="679074">
                <a:tc>
                  <a:txBody>
                    <a:bodyPr/>
                    <a:lstStyle/>
                    <a:p>
                      <a:pPr algn="ctr"/>
                      <a:r>
                        <a:rPr lang="en-US" sz="2400" dirty="0"/>
                        <a:t>scope-only</a:t>
                      </a:r>
                      <a:endParaRPr lang="en-US" sz="2400" b="1" dirty="0"/>
                    </a:p>
                  </a:txBody>
                  <a:tcPr anchor="ctr"/>
                </a:tc>
                <a:tc>
                  <a:txBody>
                    <a:bodyPr/>
                    <a:lstStyle/>
                    <a:p>
                      <a:pPr algn="ctr"/>
                      <a:r>
                        <a:rPr lang="en-US" sz="2400" dirty="0"/>
                        <a:t>Scopes</a:t>
                      </a:r>
                    </a:p>
                  </a:txBody>
                  <a:tcPr anchor="ctr"/>
                </a:tc>
                <a:tc>
                  <a:txBody>
                    <a:bodyPr/>
                    <a:lstStyle/>
                    <a:p>
                      <a:pPr algn="ctr"/>
                      <a:r>
                        <a:rPr lang="en-US" sz="2400" dirty="0"/>
                        <a:t>no</a:t>
                      </a:r>
                    </a:p>
                  </a:txBody>
                  <a:tcPr anchor="ctr"/>
                </a:tc>
                <a:tc>
                  <a:txBody>
                    <a:bodyPr/>
                    <a:lstStyle/>
                    <a:p>
                      <a:pPr algn="ctr"/>
                      <a:r>
                        <a:rPr lang="en-US" sz="2400" dirty="0" err="1"/>
                        <a:t>wg</a:t>
                      </a:r>
                      <a:endParaRPr lang="en-US" sz="2400" dirty="0"/>
                    </a:p>
                  </a:txBody>
                  <a:tcPr anchor="ctr"/>
                </a:tc>
                <a:tc>
                  <a:txBody>
                    <a:bodyPr/>
                    <a:lstStyle/>
                    <a:p>
                      <a:pPr algn="ctr"/>
                      <a:r>
                        <a:rPr lang="en-US" sz="2400" dirty="0"/>
                        <a:t>N/A</a:t>
                      </a:r>
                    </a:p>
                  </a:txBody>
                  <a:tcPr anchor="ctr"/>
                </a:tc>
                <a:extLst>
                  <a:ext uri="{0D108BD9-81ED-4DB2-BD59-A6C34878D82A}">
                    <a16:rowId xmlns:a16="http://schemas.microsoft.com/office/drawing/2014/main" xmlns="" val="10002"/>
                  </a:ext>
                </a:extLst>
              </a:tr>
              <a:tr h="679074">
                <a:tc>
                  <a:txBody>
                    <a:bodyPr/>
                    <a:lstStyle/>
                    <a:p>
                      <a:pPr algn="ctr"/>
                      <a:r>
                        <a:rPr lang="en-US" sz="2400" dirty="0"/>
                        <a:t>steal-only</a:t>
                      </a:r>
                      <a:endParaRPr lang="en-US" sz="2400" b="1" dirty="0"/>
                    </a:p>
                  </a:txBody>
                  <a:tcPr anchor="ctr"/>
                </a:tc>
                <a:tc>
                  <a:txBody>
                    <a:bodyPr/>
                    <a:lstStyle/>
                    <a:p>
                      <a:pPr algn="ctr"/>
                      <a:r>
                        <a:rPr lang="en-US" sz="2400" dirty="0"/>
                        <a:t>Scopes</a:t>
                      </a:r>
                    </a:p>
                  </a:txBody>
                  <a:tcPr anchor="ctr"/>
                </a:tc>
                <a:tc>
                  <a:txBody>
                    <a:bodyPr/>
                    <a:lstStyle/>
                    <a:p>
                      <a:pPr algn="ctr"/>
                      <a:r>
                        <a:rPr lang="en-US" sz="2400" dirty="0"/>
                        <a:t>yes</a:t>
                      </a:r>
                    </a:p>
                  </a:txBody>
                  <a:tcPr anchor="ctr"/>
                </a:tc>
                <a:tc>
                  <a:txBody>
                    <a:bodyPr/>
                    <a:lstStyle/>
                    <a:p>
                      <a:pPr algn="ctr"/>
                      <a:r>
                        <a:rPr lang="en-US" sz="2400" dirty="0"/>
                        <a:t>agent</a:t>
                      </a:r>
                    </a:p>
                  </a:txBody>
                  <a:tcPr anchor="ctr"/>
                </a:tc>
                <a:tc>
                  <a:txBody>
                    <a:bodyPr/>
                    <a:lstStyle/>
                    <a:p>
                      <a:pPr algn="ctr"/>
                      <a:r>
                        <a:rPr lang="en-US" sz="2400" dirty="0"/>
                        <a:t>agent</a:t>
                      </a:r>
                    </a:p>
                  </a:txBody>
                  <a:tcPr anchor="ctr"/>
                </a:tc>
                <a:extLst>
                  <a:ext uri="{0D108BD9-81ED-4DB2-BD59-A6C34878D82A}">
                    <a16:rowId xmlns:a16="http://schemas.microsoft.com/office/drawing/2014/main" xmlns="" val="10003"/>
                  </a:ext>
                </a:extLst>
              </a:tr>
              <a:tr h="679074">
                <a:tc>
                  <a:txBody>
                    <a:bodyPr/>
                    <a:lstStyle/>
                    <a:p>
                      <a:pPr algn="ctr"/>
                      <a:r>
                        <a:rPr lang="en-US" sz="2400" dirty="0"/>
                        <a:t>RSP</a:t>
                      </a:r>
                      <a:endParaRPr lang="en-US" sz="2400" b="1" dirty="0"/>
                    </a:p>
                  </a:txBody>
                  <a:tcPr anchor="ctr"/>
                </a:tc>
                <a:tc>
                  <a:txBody>
                    <a:bodyPr/>
                    <a:lstStyle/>
                    <a:p>
                      <a:pPr algn="ctr"/>
                      <a:r>
                        <a:rPr lang="en-US" sz="2400" dirty="0" err="1"/>
                        <a:t>Scopes+RSP</a:t>
                      </a:r>
                      <a:endParaRPr lang="en-US" sz="2400" dirty="0"/>
                    </a:p>
                  </a:txBody>
                  <a:tcPr anchor="ctr"/>
                </a:tc>
                <a:tc>
                  <a:txBody>
                    <a:bodyPr/>
                    <a:lstStyle/>
                    <a:p>
                      <a:pPr algn="ctr"/>
                      <a:r>
                        <a:rPr lang="en-US" sz="2400" dirty="0"/>
                        <a:t>yes</a:t>
                      </a:r>
                    </a:p>
                  </a:txBody>
                  <a:tcPr anchor="ctr"/>
                </a:tc>
                <a:tc>
                  <a:txBody>
                    <a:bodyPr/>
                    <a:lstStyle/>
                    <a:p>
                      <a:pPr algn="ctr"/>
                      <a:r>
                        <a:rPr lang="en-US" sz="2400" dirty="0" err="1"/>
                        <a:t>wg</a:t>
                      </a:r>
                      <a:endParaRPr lang="en-US" sz="2400" dirty="0"/>
                    </a:p>
                  </a:txBody>
                  <a:tcPr anchor="ctr"/>
                </a:tc>
                <a:tc>
                  <a:txBody>
                    <a:bodyPr/>
                    <a:lstStyle/>
                    <a:p>
                      <a:pPr algn="ctr"/>
                      <a:r>
                        <a:rPr lang="en-US" sz="2400" dirty="0"/>
                        <a:t>remote agent</a:t>
                      </a:r>
                    </a:p>
                  </a:txBody>
                  <a:tcPr anchor="ctr"/>
                </a:tc>
                <a:extLst>
                  <a:ext uri="{0D108BD9-81ED-4DB2-BD59-A6C34878D82A}">
                    <a16:rowId xmlns:a16="http://schemas.microsoft.com/office/drawing/2014/main" xmlns="" val="10004"/>
                  </a:ext>
                </a:extLst>
              </a:tr>
              <a:tr h="679074">
                <a:tc>
                  <a:txBody>
                    <a:bodyPr/>
                    <a:lstStyle/>
                    <a:p>
                      <a:pPr algn="ctr"/>
                      <a:r>
                        <a:rPr lang="en-US" sz="2400" dirty="0" err="1"/>
                        <a:t>DeNovo</a:t>
                      </a:r>
                      <a:r>
                        <a:rPr lang="en-US" sz="2400" dirty="0"/>
                        <a:t>-B</a:t>
                      </a:r>
                      <a:endParaRPr lang="en-US" sz="2400" b="1" dirty="0"/>
                    </a:p>
                  </a:txBody>
                  <a:tcPr anchor="ctr"/>
                </a:tc>
                <a:tc>
                  <a:txBody>
                    <a:bodyPr/>
                    <a:lstStyle/>
                    <a:p>
                      <a:pPr algn="ctr"/>
                      <a:r>
                        <a:rPr lang="en-US" sz="2400" dirty="0" err="1"/>
                        <a:t>DeNovo</a:t>
                      </a:r>
                      <a:r>
                        <a:rPr lang="en-US" sz="2400" dirty="0"/>
                        <a:t>*</a:t>
                      </a:r>
                    </a:p>
                  </a:txBody>
                  <a:tcPr anchor="ctr"/>
                </a:tc>
                <a:tc>
                  <a:txBody>
                    <a:bodyPr/>
                    <a:lstStyle/>
                    <a:p>
                      <a:pPr algn="ctr"/>
                      <a:r>
                        <a:rPr lang="en-US" sz="2400" dirty="0"/>
                        <a:t>yes</a:t>
                      </a:r>
                    </a:p>
                  </a:txBody>
                  <a:tcPr anchor="ctr"/>
                </a:tc>
                <a:tc>
                  <a:txBody>
                    <a:bodyPr/>
                    <a:lstStyle/>
                    <a:p>
                      <a:pPr algn="ctr"/>
                      <a:r>
                        <a:rPr lang="en-US" sz="2400" dirty="0"/>
                        <a:t>N/A</a:t>
                      </a:r>
                    </a:p>
                  </a:txBody>
                  <a:tcPr anchor="ctr"/>
                </a:tc>
                <a:tc>
                  <a:txBody>
                    <a:bodyPr/>
                    <a:lstStyle/>
                    <a:p>
                      <a:pPr algn="ctr"/>
                      <a:r>
                        <a:rPr lang="en-US" sz="2400" dirty="0"/>
                        <a:t>N/A</a:t>
                      </a:r>
                    </a:p>
                  </a:txBody>
                  <a:tcPr anchor="ctr"/>
                </a:tc>
                <a:extLst>
                  <a:ext uri="{0D108BD9-81ED-4DB2-BD59-A6C34878D82A}">
                    <a16:rowId xmlns:a16="http://schemas.microsoft.com/office/drawing/2014/main" xmlns="" val="10005"/>
                  </a:ext>
                </a:extLst>
              </a:tr>
              <a:tr h="679074">
                <a:tc>
                  <a:txBody>
                    <a:bodyPr/>
                    <a:lstStyle/>
                    <a:p>
                      <a:pPr algn="ctr"/>
                      <a:r>
                        <a:rPr lang="en-US" sz="2400" dirty="0" err="1"/>
                        <a:t>hLRC</a:t>
                      </a:r>
                      <a:endParaRPr lang="en-US" sz="2400" b="1" dirty="0"/>
                    </a:p>
                  </a:txBody>
                  <a:tcPr anchor="ctr"/>
                </a:tc>
                <a:tc>
                  <a:txBody>
                    <a:bodyPr/>
                    <a:lstStyle/>
                    <a:p>
                      <a:pPr algn="ctr"/>
                      <a:r>
                        <a:rPr lang="en-US" sz="2400" dirty="0" err="1"/>
                        <a:t>hLRC</a:t>
                      </a:r>
                      <a:endParaRPr lang="en-US" sz="2400" dirty="0"/>
                    </a:p>
                  </a:txBody>
                  <a:tcPr anchor="ctr"/>
                </a:tc>
                <a:tc>
                  <a:txBody>
                    <a:bodyPr/>
                    <a:lstStyle/>
                    <a:p>
                      <a:pPr algn="ctr"/>
                      <a:r>
                        <a:rPr lang="en-US" sz="2400" dirty="0"/>
                        <a:t>yes</a:t>
                      </a:r>
                    </a:p>
                  </a:txBody>
                  <a:tcPr anchor="ctr"/>
                </a:tc>
                <a:tc>
                  <a:txBody>
                    <a:bodyPr/>
                    <a:lstStyle/>
                    <a:p>
                      <a:pPr algn="ctr"/>
                      <a:r>
                        <a:rPr lang="en-US" sz="2400" dirty="0"/>
                        <a:t>N/A</a:t>
                      </a:r>
                    </a:p>
                  </a:txBody>
                  <a:tcPr anchor="ctr"/>
                </a:tc>
                <a:tc>
                  <a:txBody>
                    <a:bodyPr/>
                    <a:lstStyle/>
                    <a:p>
                      <a:pPr algn="ctr"/>
                      <a:r>
                        <a:rPr lang="en-US" sz="2400" dirty="0"/>
                        <a:t>N/A</a:t>
                      </a:r>
                    </a:p>
                  </a:txBody>
                  <a:tcPr anchor="ctr"/>
                </a:tc>
                <a:extLst>
                  <a:ext uri="{0D108BD9-81ED-4DB2-BD59-A6C34878D82A}">
                    <a16:rowId xmlns:a16="http://schemas.microsoft.com/office/drawing/2014/main" xmlns="" val="10006"/>
                  </a:ext>
                </a:extLst>
              </a:tr>
            </a:tbl>
          </a:graphicData>
        </a:graphic>
      </p:graphicFrame>
      <p:sp>
        <p:nvSpPr>
          <p:cNvPr id="6" name="TextBox 5"/>
          <p:cNvSpPr txBox="1"/>
          <p:nvPr/>
        </p:nvSpPr>
        <p:spPr>
          <a:xfrm>
            <a:off x="4400551" y="6169143"/>
            <a:ext cx="7639049"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rPr>
              <a:t>*Block-granularity</a:t>
            </a:r>
            <a:r>
              <a:rPr kumimoji="0" lang="en-US" sz="2000" b="0" i="0" u="none" strike="noStrike" kern="1200" cap="none" spc="0" normalizeH="0" noProof="0" dirty="0">
                <a:ln>
                  <a:noFill/>
                </a:ln>
                <a:solidFill>
                  <a:schemeClr val="tx1"/>
                </a:solidFill>
                <a:effectLst/>
                <a:uLnTx/>
                <a:uFillTx/>
                <a:latin typeface="+mj-lt"/>
                <a:ea typeface="MS PGothic" pitchFamily="34" charset="-128"/>
                <a:cs typeface="+mn-cs"/>
              </a:rPr>
              <a:t> </a:t>
            </a:r>
            <a:r>
              <a:rPr kumimoji="0" lang="en-US" sz="2000" b="0" i="0" u="none" strike="noStrike" kern="1200" cap="none" spc="0" normalizeH="0" noProof="0" dirty="0" err="1">
                <a:ln>
                  <a:noFill/>
                </a:ln>
                <a:solidFill>
                  <a:schemeClr val="tx1"/>
                </a:solidFill>
                <a:effectLst/>
                <a:uLnTx/>
                <a:uFillTx/>
                <a:latin typeface="+mj-lt"/>
                <a:ea typeface="MS PGothic" pitchFamily="34" charset="-128"/>
                <a:cs typeface="+mn-cs"/>
              </a:rPr>
              <a:t>DeNovo</a:t>
            </a:r>
            <a:r>
              <a:rPr kumimoji="0" lang="en-US" sz="2000" b="0" i="0" u="none" strike="noStrike" kern="1200" cap="none" spc="0" normalizeH="0" noProof="0" dirty="0">
                <a:ln>
                  <a:noFill/>
                </a:ln>
                <a:solidFill>
                  <a:schemeClr val="tx1"/>
                </a:solidFill>
                <a:effectLst/>
                <a:uLnTx/>
                <a:uFillTx/>
                <a:latin typeface="+mj-lt"/>
                <a:ea typeface="MS PGothic" pitchFamily="34" charset="-128"/>
                <a:cs typeface="+mn-cs"/>
              </a:rPr>
              <a:t> is used, with no coherence regions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6801619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680963688"/>
              </p:ext>
            </p:extLst>
          </p:nvPr>
        </p:nvGraphicFramePr>
        <p:xfrm>
          <a:off x="448235" y="1236235"/>
          <a:ext cx="11053483" cy="38024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a:t>Evaluation: Speedup</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802552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63394496"/>
              </p:ext>
            </p:extLst>
          </p:nvPr>
        </p:nvGraphicFramePr>
        <p:xfrm>
          <a:off x="448235" y="1236235"/>
          <a:ext cx="11053483" cy="380249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a:t>Evaluation: Speedup</a:t>
            </a:r>
          </a:p>
        </p:txBody>
      </p:sp>
      <p:sp>
        <p:nvSpPr>
          <p:cNvPr id="3" name="Content Placeholder 2"/>
          <p:cNvSpPr>
            <a:spLocks noGrp="1"/>
          </p:cNvSpPr>
          <p:nvPr>
            <p:ph idx="1"/>
          </p:nvPr>
        </p:nvSpPr>
        <p:spPr>
          <a:xfrm>
            <a:off x="365851" y="5238749"/>
            <a:ext cx="11460480" cy="1390651"/>
          </a:xfrm>
        </p:spPr>
        <p:txBody>
          <a:bodyPr/>
          <a:lstStyle/>
          <a:p>
            <a:r>
              <a:rPr lang="en-US"/>
              <a:t>RSP does not scale to 128 cores, degrades performance by up to 33%</a:t>
            </a:r>
          </a:p>
        </p:txBody>
      </p:sp>
      <p:sp>
        <p:nvSpPr>
          <p:cNvPr id="4" name="Text Placeholder 3"/>
          <p:cNvSpPr>
            <a:spLocks noGrp="1"/>
          </p:cNvSpPr>
          <p:nvPr>
            <p:ph type="body" sz="quarter" idx="10"/>
          </p:nvPr>
        </p:nvSpPr>
        <p:spPr/>
        <p:txBody>
          <a:bodyPr/>
          <a:lstStyle/>
          <a:p>
            <a:endParaRPr lang="en-US"/>
          </a:p>
        </p:txBody>
      </p:sp>
      <p:sp>
        <p:nvSpPr>
          <p:cNvPr id="6" name="Rectangle 5"/>
          <p:cNvSpPr/>
          <p:nvPr/>
        </p:nvSpPr>
        <p:spPr>
          <a:xfrm>
            <a:off x="9382125" y="1781177"/>
            <a:ext cx="914400" cy="3267074"/>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Tree>
    <p:custDataLst>
      <p:tags r:id="rId1"/>
    </p:custDataLst>
    <p:extLst>
      <p:ext uri="{BB962C8B-B14F-4D97-AF65-F5344CB8AC3E}">
        <p14:creationId xmlns:p14="http://schemas.microsoft.com/office/powerpoint/2010/main" val="3551838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582782476"/>
              </p:ext>
            </p:extLst>
          </p:nvPr>
        </p:nvGraphicFramePr>
        <p:xfrm>
          <a:off x="448235" y="1236235"/>
          <a:ext cx="11053483" cy="380249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a:t>Evaluation: Speedup</a:t>
            </a:r>
          </a:p>
        </p:txBody>
      </p:sp>
      <p:sp>
        <p:nvSpPr>
          <p:cNvPr id="3" name="Content Placeholder 2"/>
          <p:cNvSpPr>
            <a:spLocks noGrp="1"/>
          </p:cNvSpPr>
          <p:nvPr>
            <p:ph idx="1"/>
          </p:nvPr>
        </p:nvSpPr>
        <p:spPr>
          <a:xfrm>
            <a:off x="365851" y="5238749"/>
            <a:ext cx="11460480" cy="1390651"/>
          </a:xfrm>
        </p:spPr>
        <p:txBody>
          <a:bodyPr/>
          <a:lstStyle/>
          <a:p>
            <a:r>
              <a:rPr lang="en-US"/>
              <a:t>RSP does not scale to 128 cores, degrades performance by up to 33%</a:t>
            </a:r>
          </a:p>
          <a:p>
            <a:r>
              <a:rPr lang="en-US" err="1"/>
              <a:t>DeNovo</a:t>
            </a:r>
            <a:r>
              <a:rPr lang="en-US"/>
              <a:t>-B performs best for multiple workloads, but registration overheads limit benefits for others</a:t>
            </a:r>
          </a:p>
        </p:txBody>
      </p:sp>
      <p:sp>
        <p:nvSpPr>
          <p:cNvPr id="4" name="Text Placeholder 3"/>
          <p:cNvSpPr>
            <a:spLocks noGrp="1"/>
          </p:cNvSpPr>
          <p:nvPr>
            <p:ph type="body" sz="quarter" idx="10"/>
          </p:nvPr>
        </p:nvSpPr>
        <p:spPr/>
        <p:txBody>
          <a:bodyPr/>
          <a:lstStyle/>
          <a:p>
            <a:endParaRPr lang="en-US"/>
          </a:p>
        </p:txBody>
      </p:sp>
      <p:sp>
        <p:nvSpPr>
          <p:cNvPr id="7" name="Rectangle 6"/>
          <p:cNvSpPr/>
          <p:nvPr/>
        </p:nvSpPr>
        <p:spPr>
          <a:xfrm>
            <a:off x="9382125" y="1781177"/>
            <a:ext cx="914400" cy="3267074"/>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8" name="Rectangle 7"/>
          <p:cNvSpPr/>
          <p:nvPr/>
        </p:nvSpPr>
        <p:spPr>
          <a:xfrm>
            <a:off x="8362950" y="1781176"/>
            <a:ext cx="914400" cy="3257550"/>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10" name="Rectangle 9"/>
          <p:cNvSpPr/>
          <p:nvPr/>
        </p:nvSpPr>
        <p:spPr>
          <a:xfrm>
            <a:off x="6362700" y="1790701"/>
            <a:ext cx="914400" cy="3257550"/>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11" name="Rectangle 10"/>
          <p:cNvSpPr/>
          <p:nvPr/>
        </p:nvSpPr>
        <p:spPr>
          <a:xfrm>
            <a:off x="3323664" y="1790701"/>
            <a:ext cx="914400" cy="3257550"/>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13" name="Rectangle 12"/>
          <p:cNvSpPr/>
          <p:nvPr/>
        </p:nvSpPr>
        <p:spPr>
          <a:xfrm>
            <a:off x="4336676" y="1790701"/>
            <a:ext cx="914400" cy="3257550"/>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14" name="Rectangle 13"/>
          <p:cNvSpPr/>
          <p:nvPr/>
        </p:nvSpPr>
        <p:spPr>
          <a:xfrm>
            <a:off x="7366746" y="1781176"/>
            <a:ext cx="914400" cy="3257550"/>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Tree>
    <p:custDataLst>
      <p:tags r:id="rId1"/>
    </p:custDataLst>
    <p:extLst>
      <p:ext uri="{BB962C8B-B14F-4D97-AF65-F5344CB8AC3E}">
        <p14:creationId xmlns:p14="http://schemas.microsoft.com/office/powerpoint/2010/main" val="737525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1"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899059361"/>
              </p:ext>
            </p:extLst>
          </p:nvPr>
        </p:nvGraphicFramePr>
        <p:xfrm>
          <a:off x="448235" y="1236235"/>
          <a:ext cx="11053483" cy="380249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a:t>Evaluation: Speedup</a:t>
            </a:r>
          </a:p>
        </p:txBody>
      </p:sp>
      <p:sp>
        <p:nvSpPr>
          <p:cNvPr id="3" name="Content Placeholder 2"/>
          <p:cNvSpPr>
            <a:spLocks noGrp="1"/>
          </p:cNvSpPr>
          <p:nvPr>
            <p:ph idx="1"/>
          </p:nvPr>
        </p:nvSpPr>
        <p:spPr>
          <a:xfrm>
            <a:off x="365851" y="5238749"/>
            <a:ext cx="11460480" cy="1390651"/>
          </a:xfrm>
        </p:spPr>
        <p:txBody>
          <a:bodyPr/>
          <a:lstStyle/>
          <a:p>
            <a:r>
              <a:rPr lang="en-US"/>
              <a:t>RSP does not scale to 128 cores, degrades performance by up to 33%</a:t>
            </a:r>
          </a:p>
          <a:p>
            <a:r>
              <a:rPr lang="en-US" err="1"/>
              <a:t>DeNovo</a:t>
            </a:r>
            <a:r>
              <a:rPr lang="en-US"/>
              <a:t>-B performs best for multiple workloads, but registration overheads limit benefits for others</a:t>
            </a:r>
          </a:p>
          <a:p>
            <a:r>
              <a:rPr lang="en-US" err="1"/>
              <a:t>hLRC</a:t>
            </a:r>
            <a:r>
              <a:rPr lang="en-US"/>
              <a:t> matches or exceeds the best of scope/steal for all workloads, experiences largest average speedup</a:t>
            </a:r>
          </a:p>
        </p:txBody>
      </p:sp>
      <p:sp>
        <p:nvSpPr>
          <p:cNvPr id="4" name="Text Placeholder 3"/>
          <p:cNvSpPr>
            <a:spLocks noGrp="1"/>
          </p:cNvSpPr>
          <p:nvPr>
            <p:ph type="body" sz="quarter" idx="10"/>
          </p:nvPr>
        </p:nvSpPr>
        <p:spPr/>
        <p:txBody>
          <a:bodyPr/>
          <a:lstStyle/>
          <a:p>
            <a:endParaRPr lang="en-US"/>
          </a:p>
        </p:txBody>
      </p:sp>
      <p:sp>
        <p:nvSpPr>
          <p:cNvPr id="9" name="Rectangle 8"/>
          <p:cNvSpPr/>
          <p:nvPr/>
        </p:nvSpPr>
        <p:spPr>
          <a:xfrm>
            <a:off x="10410825" y="1781177"/>
            <a:ext cx="914400" cy="3267074"/>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Tree>
    <p:custDataLst>
      <p:tags r:id="rId1"/>
    </p:custDataLst>
    <p:extLst>
      <p:ext uri="{BB962C8B-B14F-4D97-AF65-F5344CB8AC3E}">
        <p14:creationId xmlns:p14="http://schemas.microsoft.com/office/powerpoint/2010/main" val="1300967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a:xfrm>
            <a:off x="177800" y="1381123"/>
            <a:ext cx="11648531" cy="4937760"/>
          </a:xfrm>
        </p:spPr>
        <p:txBody>
          <a:bodyPr/>
          <a:lstStyle/>
          <a:p>
            <a:pPr marL="0" indent="0">
              <a:buNone/>
            </a:pPr>
            <a:r>
              <a:rPr lang="en-US" sz="2400" dirty="0"/>
              <a:t>Scopes </a:t>
            </a:r>
            <a:r>
              <a:rPr lang="en-US" sz="2400" b="1" dirty="0">
                <a:solidFill>
                  <a:schemeClr val="accent2"/>
                </a:solidFill>
              </a:rPr>
              <a:t>restrict</a:t>
            </a:r>
            <a:r>
              <a:rPr lang="en-US" sz="2400" dirty="0">
                <a:solidFill>
                  <a:schemeClr val="accent2"/>
                </a:solidFill>
              </a:rPr>
              <a:t> </a:t>
            </a:r>
            <a:r>
              <a:rPr lang="en-US" sz="2400" dirty="0"/>
              <a:t>synchronization efficiency and add </a:t>
            </a:r>
            <a:r>
              <a:rPr lang="en-US" sz="2400" b="1" dirty="0">
                <a:solidFill>
                  <a:schemeClr val="accent2"/>
                </a:solidFill>
              </a:rPr>
              <a:t>complexity</a:t>
            </a:r>
            <a:endParaRPr lang="en-US" sz="2400" dirty="0">
              <a:solidFill>
                <a:schemeClr val="accent2"/>
              </a:solidFill>
            </a:endParaRPr>
          </a:p>
          <a:p>
            <a:r>
              <a:rPr lang="en-US" sz="2400" b="1" dirty="0"/>
              <a:t>Prior work: RSP</a:t>
            </a:r>
            <a:endParaRPr lang="en-US" sz="2400" dirty="0"/>
          </a:p>
          <a:p>
            <a:pPr lvl="1"/>
            <a:r>
              <a:rPr lang="en-US" sz="2400" dirty="0"/>
              <a:t>Embrace scopes: </a:t>
            </a:r>
            <a:r>
              <a:rPr lang="en-US" sz="2400" b="1" dirty="0"/>
              <a:t>avoid</a:t>
            </a:r>
            <a:r>
              <a:rPr lang="en-US" sz="2400" dirty="0"/>
              <a:t> coherence actions for local, implement </a:t>
            </a:r>
            <a:r>
              <a:rPr lang="en-US" sz="2400" b="1" dirty="0">
                <a:solidFill>
                  <a:srgbClr val="00B050"/>
                </a:solidFill>
              </a:rPr>
              <a:t>flexibility</a:t>
            </a:r>
            <a:r>
              <a:rPr lang="en-US" sz="2400" dirty="0"/>
              <a:t> via broadcasts</a:t>
            </a:r>
          </a:p>
          <a:p>
            <a:pPr lvl="1"/>
            <a:r>
              <a:rPr lang="en-US" sz="2400" b="1" dirty="0">
                <a:solidFill>
                  <a:schemeClr val="accent2"/>
                </a:solidFill>
              </a:rPr>
              <a:t>Memory model more complex</a:t>
            </a:r>
            <a:r>
              <a:rPr lang="en-US" sz="2400" dirty="0"/>
              <a:t>, </a:t>
            </a:r>
            <a:r>
              <a:rPr lang="en-US" sz="2400" b="1" dirty="0">
                <a:solidFill>
                  <a:schemeClr val="accent2"/>
                </a:solidFill>
              </a:rPr>
              <a:t>remote scope actions scale poorly</a:t>
            </a:r>
          </a:p>
          <a:p>
            <a:r>
              <a:rPr lang="en-US" sz="2400" b="1" dirty="0"/>
              <a:t>Prior work: </a:t>
            </a:r>
            <a:r>
              <a:rPr lang="en-US" sz="2400" b="1" dirty="0" err="1"/>
              <a:t>DeNovo</a:t>
            </a:r>
            <a:endParaRPr lang="en-US" sz="2400" dirty="0"/>
          </a:p>
          <a:p>
            <a:pPr lvl="1"/>
            <a:r>
              <a:rPr lang="en-US" sz="2400" dirty="0"/>
              <a:t>Reject scopes: don’t avoid coherence actions, make them </a:t>
            </a:r>
            <a:r>
              <a:rPr lang="en-US" sz="2400" b="1" dirty="0"/>
              <a:t>cheaper</a:t>
            </a:r>
            <a:r>
              <a:rPr lang="en-US" sz="2400" dirty="0"/>
              <a:t>!</a:t>
            </a:r>
          </a:p>
          <a:p>
            <a:pPr lvl="1"/>
            <a:r>
              <a:rPr lang="en-US" sz="2400" b="1" dirty="0">
                <a:solidFill>
                  <a:srgbClr val="00B050"/>
                </a:solidFill>
              </a:rPr>
              <a:t>No hetero races</a:t>
            </a:r>
            <a:r>
              <a:rPr lang="en-US" sz="2400" dirty="0"/>
              <a:t>, </a:t>
            </a:r>
            <a:r>
              <a:rPr lang="en-US" sz="2400" b="1" dirty="0">
                <a:solidFill>
                  <a:srgbClr val="00B050"/>
                </a:solidFill>
              </a:rPr>
              <a:t>good registered reuse</a:t>
            </a:r>
            <a:r>
              <a:rPr lang="en-US" sz="2400" dirty="0"/>
              <a:t>, </a:t>
            </a:r>
            <a:r>
              <a:rPr lang="en-US" sz="2400" b="1" dirty="0">
                <a:solidFill>
                  <a:schemeClr val="accent2"/>
                </a:solidFill>
              </a:rPr>
              <a:t>limited other reuse</a:t>
            </a:r>
            <a:r>
              <a:rPr lang="en-US" sz="2400" dirty="0"/>
              <a:t>, </a:t>
            </a:r>
            <a:r>
              <a:rPr lang="en-US" sz="2400" b="1" dirty="0">
                <a:solidFill>
                  <a:schemeClr val="accent2"/>
                </a:solidFill>
              </a:rPr>
              <a:t>data registration overhead</a:t>
            </a:r>
          </a:p>
          <a:p>
            <a:endParaRPr lang="en-US" sz="2400" b="1" dirty="0"/>
          </a:p>
          <a:p>
            <a:r>
              <a:rPr lang="en-US" sz="2400" b="1" dirty="0"/>
              <a:t>Our proposal: </a:t>
            </a:r>
            <a:r>
              <a:rPr lang="en-US" sz="2400" b="1" dirty="0" err="1"/>
              <a:t>hLRC</a:t>
            </a:r>
            <a:endParaRPr lang="en-US" sz="2400" b="1" dirty="0"/>
          </a:p>
          <a:p>
            <a:pPr lvl="1"/>
            <a:r>
              <a:rPr lang="en-US" sz="2400" b="1" dirty="0"/>
              <a:t>Avoid</a:t>
            </a:r>
            <a:r>
              <a:rPr lang="en-US" sz="2400" dirty="0"/>
              <a:t> coherence actions by </a:t>
            </a:r>
            <a:r>
              <a:rPr lang="en-US" sz="2400" b="1" dirty="0">
                <a:solidFill>
                  <a:srgbClr val="00B050"/>
                </a:solidFill>
              </a:rPr>
              <a:t>automatically detecting synchronization locality</a:t>
            </a:r>
          </a:p>
          <a:p>
            <a:pPr lvl="1"/>
            <a:r>
              <a:rPr lang="en-US" sz="2400" b="1" dirty="0">
                <a:solidFill>
                  <a:srgbClr val="00B050"/>
                </a:solidFill>
              </a:rPr>
              <a:t>No heterogeneous races</a:t>
            </a:r>
            <a:r>
              <a:rPr lang="en-US" sz="2400" dirty="0"/>
              <a:t>, </a:t>
            </a:r>
            <a:r>
              <a:rPr lang="en-US" sz="2400" b="1" dirty="0">
                <a:solidFill>
                  <a:schemeClr val="accent2"/>
                </a:solidFill>
              </a:rPr>
              <a:t>sensitive to atomic locality </a:t>
            </a:r>
            <a:r>
              <a:rPr lang="en-US" sz="2400" dirty="0">
                <a:solidFill>
                  <a:schemeClr val="bg2"/>
                </a:solidFill>
              </a:rPr>
              <a:t>- can use </a:t>
            </a:r>
            <a:r>
              <a:rPr lang="en-US" sz="2400" b="1" dirty="0">
                <a:solidFill>
                  <a:srgbClr val="00B050"/>
                </a:solidFill>
              </a:rPr>
              <a:t>scopes as software hints</a:t>
            </a:r>
          </a:p>
        </p:txBody>
      </p:sp>
      <p:sp>
        <p:nvSpPr>
          <p:cNvPr id="4" name="Text Placeholder 3"/>
          <p:cNvSpPr>
            <a:spLocks noGrp="1"/>
          </p:cNvSpPr>
          <p:nvPr>
            <p:ph type="body" sz="quarter" idx="10"/>
          </p:nvPr>
        </p:nvSpPr>
        <p:spPr/>
        <p:txBody>
          <a:bodyPr/>
          <a:lstStyle/>
          <a:p>
            <a:endParaRPr lang="en-US"/>
          </a:p>
        </p:txBody>
      </p:sp>
    </p:spTree>
    <p:custDataLst>
      <p:tags r:id="rId1"/>
    </p:custDataLst>
    <p:extLst>
      <p:ext uri="{BB962C8B-B14F-4D97-AF65-F5344CB8AC3E}">
        <p14:creationId xmlns:p14="http://schemas.microsoft.com/office/powerpoint/2010/main" val="3454711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loud 34"/>
          <p:cNvSpPr/>
          <p:nvPr/>
        </p:nvSpPr>
        <p:spPr>
          <a:xfrm>
            <a:off x="9881682" y="2882032"/>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L1</a:t>
            </a:r>
          </a:p>
        </p:txBody>
      </p:sp>
      <p:sp>
        <p:nvSpPr>
          <p:cNvPr id="23" name="Cloud 22"/>
          <p:cNvSpPr/>
          <p:nvPr/>
        </p:nvSpPr>
        <p:spPr>
          <a:xfrm>
            <a:off x="8139018" y="2886147"/>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L1</a:t>
            </a:r>
          </a:p>
        </p:txBody>
      </p:sp>
      <p:sp>
        <p:nvSpPr>
          <p:cNvPr id="3" name="Content Placeholder 2"/>
          <p:cNvSpPr>
            <a:spLocks noGrp="1"/>
          </p:cNvSpPr>
          <p:nvPr>
            <p:ph idx="1"/>
          </p:nvPr>
        </p:nvSpPr>
        <p:spPr>
          <a:xfrm>
            <a:off x="365851" y="1419225"/>
            <a:ext cx="7941088" cy="5048250"/>
          </a:xfrm>
        </p:spPr>
        <p:txBody>
          <a:bodyPr/>
          <a:lstStyle/>
          <a:p>
            <a:pPr marL="0" indent="0">
              <a:lnSpc>
                <a:spcPct val="150000"/>
              </a:lnSpc>
              <a:buNone/>
            </a:pPr>
            <a:r>
              <a:rPr lang="en-US" sz="2400" dirty="0"/>
              <a:t>GPU systems use </a:t>
            </a:r>
            <a:r>
              <a:rPr lang="en-US" sz="2400" b="1" dirty="0"/>
              <a:t>simple coherence actions</a:t>
            </a:r>
            <a:r>
              <a:rPr lang="en-US" sz="2400" dirty="0"/>
              <a:t> at synch points</a:t>
            </a:r>
            <a:endParaRPr lang="en-US" sz="2400" b="1" dirty="0"/>
          </a:p>
          <a:p>
            <a:pPr>
              <a:lnSpc>
                <a:spcPct val="150000"/>
              </a:lnSpc>
            </a:pPr>
            <a:r>
              <a:rPr lang="en-US" sz="2400" dirty="0"/>
              <a:t>Release synch: </a:t>
            </a:r>
            <a:r>
              <a:rPr lang="en-US" sz="2400" b="1" dirty="0"/>
              <a:t>flush</a:t>
            </a:r>
            <a:r>
              <a:rPr lang="en-US" sz="2400" dirty="0"/>
              <a:t> cache</a:t>
            </a:r>
          </a:p>
          <a:p>
            <a:pPr>
              <a:lnSpc>
                <a:spcPct val="150000"/>
              </a:lnSpc>
            </a:pPr>
            <a:r>
              <a:rPr lang="en-US" sz="2400" dirty="0"/>
              <a:t>Acquire synch: </a:t>
            </a:r>
            <a:r>
              <a:rPr lang="en-US" sz="2400" b="1" dirty="0"/>
              <a:t>invalidate</a:t>
            </a:r>
            <a:r>
              <a:rPr lang="en-US" sz="2400" dirty="0"/>
              <a:t> cache</a:t>
            </a:r>
          </a:p>
          <a:p>
            <a:pPr>
              <a:lnSpc>
                <a:spcPct val="150000"/>
              </a:lnSpc>
            </a:pPr>
            <a:endParaRPr lang="en-US" sz="2400" b="1" dirty="0"/>
          </a:p>
          <a:p>
            <a:pPr marL="0" indent="0">
              <a:lnSpc>
                <a:spcPct val="150000"/>
              </a:lnSpc>
              <a:buNone/>
            </a:pPr>
            <a:r>
              <a:rPr lang="en-US" sz="2400" dirty="0"/>
              <a:t>To reduce cost, </a:t>
            </a:r>
            <a:r>
              <a:rPr lang="en-US" sz="2400" b="1" dirty="0"/>
              <a:t>scoped synchronization </a:t>
            </a:r>
            <a:r>
              <a:rPr lang="en-US" sz="2400" dirty="0"/>
              <a:t>is used</a:t>
            </a:r>
          </a:p>
          <a:p>
            <a:pPr>
              <a:lnSpc>
                <a:spcPct val="150000"/>
              </a:lnSpc>
            </a:pPr>
            <a:r>
              <a:rPr lang="en-US" sz="2400" dirty="0"/>
              <a:t>Synchronizing threads only </a:t>
            </a:r>
            <a:r>
              <a:rPr lang="en-US" sz="2400" dirty="0" smtClean="0"/>
              <a:t>flush/</a:t>
            </a:r>
            <a:r>
              <a:rPr lang="en-US" sz="2400" dirty="0" err="1" smtClean="0"/>
              <a:t>inval</a:t>
            </a:r>
            <a:r>
              <a:rPr lang="en-US" sz="2400" dirty="0" smtClean="0"/>
              <a:t> </a:t>
            </a:r>
            <a:r>
              <a:rPr lang="en-US" sz="2400" dirty="0"/>
              <a:t>to the specified scope</a:t>
            </a:r>
          </a:p>
          <a:p>
            <a:pPr>
              <a:lnSpc>
                <a:spcPct val="150000"/>
              </a:lnSpc>
            </a:pPr>
            <a:endParaRPr lang="en-US" sz="2400" dirty="0"/>
          </a:p>
          <a:p>
            <a:pPr marL="0" indent="0">
              <a:lnSpc>
                <a:spcPct val="150000"/>
              </a:lnSpc>
              <a:buNone/>
            </a:pPr>
            <a:endParaRPr lang="en-US" sz="1600" b="1" dirty="0">
              <a:solidFill>
                <a:schemeClr val="accent2"/>
              </a:solidFill>
            </a:endParaRPr>
          </a:p>
        </p:txBody>
      </p:sp>
      <p:sp>
        <p:nvSpPr>
          <p:cNvPr id="2" name="Title 1"/>
          <p:cNvSpPr>
            <a:spLocks noGrp="1"/>
          </p:cNvSpPr>
          <p:nvPr>
            <p:ph type="title"/>
          </p:nvPr>
        </p:nvSpPr>
        <p:spPr>
          <a:xfrm>
            <a:off x="357443" y="310896"/>
            <a:ext cx="10241280" cy="474345"/>
          </a:xfrm>
        </p:spPr>
        <p:txBody>
          <a:bodyPr/>
          <a:lstStyle/>
          <a:p>
            <a:r>
              <a:rPr lang="en-US"/>
              <a:t>Motivation</a:t>
            </a:r>
          </a:p>
        </p:txBody>
      </p:sp>
      <p:sp>
        <p:nvSpPr>
          <p:cNvPr id="4" name="Text Placeholder 3"/>
          <p:cNvSpPr>
            <a:spLocks noGrp="1"/>
          </p:cNvSpPr>
          <p:nvPr>
            <p:ph type="body" sz="quarter" idx="10"/>
          </p:nvPr>
        </p:nvSpPr>
        <p:spPr/>
        <p:txBody>
          <a:bodyPr/>
          <a:lstStyle/>
          <a:p>
            <a:endParaRPr lang="en-US"/>
          </a:p>
        </p:txBody>
      </p:sp>
      <p:sp>
        <p:nvSpPr>
          <p:cNvPr id="21" name="Cloud 20"/>
          <p:cNvSpPr/>
          <p:nvPr/>
        </p:nvSpPr>
        <p:spPr>
          <a:xfrm>
            <a:off x="8139018" y="4256375"/>
            <a:ext cx="3347436" cy="740664"/>
          </a:xfrm>
          <a:prstGeom prst="cloud">
            <a:avLst/>
          </a:prstGeom>
          <a:solidFill>
            <a:srgbClr val="4BACC6">
              <a:lumMod val="20000"/>
              <a:lumOff val="80000"/>
            </a:srgbClr>
          </a:solidFill>
          <a:ln w="12700" cap="flat" cmpd="sng" algn="ctr">
            <a:solidFill>
              <a:srgbClr val="4BACC6">
                <a:lumMod val="75000"/>
              </a:srgbClr>
            </a:solidFill>
            <a:prstDash val="solid"/>
          </a:ln>
          <a:effectLst/>
        </p:spPr>
        <p:txBody>
          <a:bodyPr lIns="0" tIns="0" rIns="0" bIns="0" rtlCol="0" anchor="ctr" anchorCtr="0">
            <a:noAutofit/>
          </a:bodyPr>
          <a:lstStyle/>
          <a:p>
            <a:pPr algn="ctr">
              <a:defRPr/>
            </a:pPr>
            <a:r>
              <a:rPr lang="en-US" kern="0">
                <a:solidFill>
                  <a:prstClr val="black"/>
                </a:solidFill>
                <a:cs typeface="Arial" pitchFamily="34" charset="0"/>
              </a:rPr>
              <a:t>L2</a:t>
            </a:r>
          </a:p>
        </p:txBody>
      </p:sp>
      <p:sp>
        <p:nvSpPr>
          <p:cNvPr id="22" name="Rectangle 21"/>
          <p:cNvSpPr/>
          <p:nvPr/>
        </p:nvSpPr>
        <p:spPr>
          <a:xfrm>
            <a:off x="8138147" y="3883640"/>
            <a:ext cx="3347436" cy="86411"/>
          </a:xfrm>
          <a:prstGeom prst="rect">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kern="0">
              <a:solidFill>
                <a:prstClr val="white"/>
              </a:solidFill>
            </a:endParaRPr>
          </a:p>
        </p:txBody>
      </p:sp>
      <p:sp>
        <p:nvSpPr>
          <p:cNvPr id="24" name="TextBox 167"/>
          <p:cNvSpPr txBox="1">
            <a:spLocks noChangeArrowheads="1"/>
          </p:cNvSpPr>
          <p:nvPr/>
        </p:nvSpPr>
        <p:spPr bwMode="auto">
          <a:xfrm>
            <a:off x="8841639" y="223540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1</a:t>
            </a:r>
          </a:p>
        </p:txBody>
      </p:sp>
      <p:sp>
        <p:nvSpPr>
          <p:cNvPr id="25" name="TextBox 167"/>
          <p:cNvSpPr txBox="1">
            <a:spLocks noChangeArrowheads="1"/>
          </p:cNvSpPr>
          <p:nvPr/>
        </p:nvSpPr>
        <p:spPr bwMode="auto">
          <a:xfrm>
            <a:off x="8348344" y="223540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0</a:t>
            </a:r>
          </a:p>
        </p:txBody>
      </p:sp>
      <p:sp>
        <p:nvSpPr>
          <p:cNvPr id="26" name="TextBox 744"/>
          <p:cNvSpPr txBox="1">
            <a:spLocks noChangeArrowheads="1"/>
          </p:cNvSpPr>
          <p:nvPr/>
        </p:nvSpPr>
        <p:spPr bwMode="auto">
          <a:xfrm>
            <a:off x="8357189" y="1976776"/>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wg0</a:t>
            </a:r>
          </a:p>
        </p:txBody>
      </p:sp>
      <p:cxnSp>
        <p:nvCxnSpPr>
          <p:cNvPr id="27" name="Curved Connector 26"/>
          <p:cNvCxnSpPr/>
          <p:nvPr/>
        </p:nvCxnSpPr>
        <p:spPr>
          <a:xfrm rot="16200000" flipH="1">
            <a:off x="8623494" y="2384819"/>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28" name="Curved Connector 27"/>
          <p:cNvCxnSpPr/>
          <p:nvPr/>
        </p:nvCxnSpPr>
        <p:spPr>
          <a:xfrm rot="16200000" flipH="1">
            <a:off x="9100464" y="2384819"/>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30" name="Rectangle 29"/>
          <p:cNvSpPr/>
          <p:nvPr/>
        </p:nvSpPr>
        <p:spPr>
          <a:xfrm>
            <a:off x="8412355" y="2033353"/>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sp>
        <p:nvSpPr>
          <p:cNvPr id="31" name="Rectangle 30"/>
          <p:cNvSpPr/>
          <p:nvPr/>
        </p:nvSpPr>
        <p:spPr>
          <a:xfrm>
            <a:off x="8386522" y="3114204"/>
            <a:ext cx="1034674" cy="258864"/>
          </a:xfrm>
          <a:prstGeom prst="rect">
            <a:avLst/>
          </a:prstGeom>
          <a:solidFill>
            <a:srgbClr val="4F81BD"/>
          </a:solidFill>
          <a:ln w="12700" cap="flat" cmpd="sng" algn="ctr">
            <a:solidFill>
              <a:srgbClr val="4F81BD">
                <a:shade val="50000"/>
              </a:srgbClr>
            </a:solidFill>
            <a:prstDash val="solid"/>
          </a:ln>
          <a:effectLst/>
        </p:spPr>
        <p:txBody>
          <a:bodyPr lIns="45720" rIns="45720" rtlCol="0" anchor="ctr"/>
          <a:lstStyle/>
          <a:p>
            <a:pPr algn="ctr">
              <a:defRPr/>
            </a:pPr>
            <a:r>
              <a:rPr lang="en-US" kern="0">
                <a:solidFill>
                  <a:prstClr val="white"/>
                </a:solidFill>
              </a:rPr>
              <a:t>data</a:t>
            </a:r>
          </a:p>
        </p:txBody>
      </p:sp>
      <p:cxnSp>
        <p:nvCxnSpPr>
          <p:cNvPr id="32" name="Straight Arrow Connector 31"/>
          <p:cNvCxnSpPr/>
          <p:nvPr/>
        </p:nvCxnSpPr>
        <p:spPr>
          <a:xfrm>
            <a:off x="8644575" y="2614570"/>
            <a:ext cx="0" cy="357988"/>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33" name="Straight Arrow Connector 32"/>
          <p:cNvCxnSpPr/>
          <p:nvPr/>
        </p:nvCxnSpPr>
        <p:spPr>
          <a:xfrm>
            <a:off x="9113662" y="2621919"/>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36" name="TextBox 167"/>
          <p:cNvSpPr txBox="1">
            <a:spLocks noChangeArrowheads="1"/>
          </p:cNvSpPr>
          <p:nvPr/>
        </p:nvSpPr>
        <p:spPr bwMode="auto">
          <a:xfrm>
            <a:off x="10584303" y="2231286"/>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3</a:t>
            </a:r>
          </a:p>
        </p:txBody>
      </p:sp>
      <p:sp>
        <p:nvSpPr>
          <p:cNvPr id="37" name="TextBox 167"/>
          <p:cNvSpPr txBox="1">
            <a:spLocks noChangeArrowheads="1"/>
          </p:cNvSpPr>
          <p:nvPr/>
        </p:nvSpPr>
        <p:spPr bwMode="auto">
          <a:xfrm>
            <a:off x="10091007" y="2231286"/>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2</a:t>
            </a:r>
          </a:p>
        </p:txBody>
      </p:sp>
      <p:sp>
        <p:nvSpPr>
          <p:cNvPr id="38" name="TextBox 744"/>
          <p:cNvSpPr txBox="1">
            <a:spLocks noChangeArrowheads="1"/>
          </p:cNvSpPr>
          <p:nvPr/>
        </p:nvSpPr>
        <p:spPr bwMode="auto">
          <a:xfrm>
            <a:off x="10099853" y="1972661"/>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wg1</a:t>
            </a:r>
          </a:p>
        </p:txBody>
      </p:sp>
      <p:cxnSp>
        <p:nvCxnSpPr>
          <p:cNvPr id="40" name="Curved Connector 39"/>
          <p:cNvCxnSpPr/>
          <p:nvPr/>
        </p:nvCxnSpPr>
        <p:spPr>
          <a:xfrm rot="16200000" flipH="1">
            <a:off x="10366157" y="2380704"/>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41" name="Curved Connector 40"/>
          <p:cNvCxnSpPr/>
          <p:nvPr/>
        </p:nvCxnSpPr>
        <p:spPr>
          <a:xfrm rot="16200000" flipH="1">
            <a:off x="10843128" y="2380704"/>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42" name="Rectangle 41"/>
          <p:cNvSpPr/>
          <p:nvPr/>
        </p:nvSpPr>
        <p:spPr>
          <a:xfrm>
            <a:off x="10155019" y="2029239"/>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cxnSp>
        <p:nvCxnSpPr>
          <p:cNvPr id="43" name="Straight Arrow Connector 42"/>
          <p:cNvCxnSpPr/>
          <p:nvPr/>
        </p:nvCxnSpPr>
        <p:spPr>
          <a:xfrm>
            <a:off x="10387239" y="2626010"/>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44" name="Straight Arrow Connector 43"/>
          <p:cNvCxnSpPr/>
          <p:nvPr/>
        </p:nvCxnSpPr>
        <p:spPr>
          <a:xfrm>
            <a:off x="10856326" y="2617804"/>
            <a:ext cx="0" cy="296266"/>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45" name="Straight Arrow Connector 44"/>
          <p:cNvCxnSpPr/>
          <p:nvPr/>
        </p:nvCxnSpPr>
        <p:spPr>
          <a:xfrm>
            <a:off x="8651357" y="3581548"/>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46" name="Straight Arrow Connector 45"/>
          <p:cNvCxnSpPr/>
          <p:nvPr/>
        </p:nvCxnSpPr>
        <p:spPr>
          <a:xfrm>
            <a:off x="9120444" y="3588897"/>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47" name="Straight Arrow Connector 46"/>
          <p:cNvCxnSpPr/>
          <p:nvPr/>
        </p:nvCxnSpPr>
        <p:spPr>
          <a:xfrm>
            <a:off x="10400147" y="3581548"/>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48" name="Straight Arrow Connector 47"/>
          <p:cNvCxnSpPr/>
          <p:nvPr/>
        </p:nvCxnSpPr>
        <p:spPr>
          <a:xfrm>
            <a:off x="10869234" y="3588897"/>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49" name="Straight Arrow Connector 48"/>
          <p:cNvCxnSpPr/>
          <p:nvPr/>
        </p:nvCxnSpPr>
        <p:spPr>
          <a:xfrm>
            <a:off x="9577187" y="3993028"/>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50" name="Straight Arrow Connector 49"/>
          <p:cNvCxnSpPr/>
          <p:nvPr/>
        </p:nvCxnSpPr>
        <p:spPr>
          <a:xfrm>
            <a:off x="10046274" y="4000377"/>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53" name="Rectangle 52"/>
          <p:cNvSpPr/>
          <p:nvPr/>
        </p:nvSpPr>
        <p:spPr>
          <a:xfrm>
            <a:off x="10126336" y="3109855"/>
            <a:ext cx="1046963" cy="269200"/>
          </a:xfrm>
          <a:prstGeom prst="rect">
            <a:avLst/>
          </a:prstGeom>
          <a:solidFill>
            <a:srgbClr val="4F81BD"/>
          </a:solidFill>
          <a:ln w="12700" cap="flat" cmpd="sng" algn="ctr">
            <a:solidFill>
              <a:srgbClr val="4F81BD">
                <a:shade val="50000"/>
              </a:srgbClr>
            </a:solidFill>
            <a:prstDash val="solid"/>
          </a:ln>
          <a:effectLst/>
        </p:spPr>
        <p:txBody>
          <a:bodyPr lIns="45720" rIns="45720" rtlCol="0" anchor="ctr"/>
          <a:lstStyle/>
          <a:p>
            <a:pPr algn="ctr">
              <a:defRPr/>
            </a:pPr>
            <a:r>
              <a:rPr lang="en-US" kern="0">
                <a:solidFill>
                  <a:prstClr val="white"/>
                </a:solidFill>
              </a:rPr>
              <a:t>data</a:t>
            </a:r>
          </a:p>
        </p:txBody>
      </p:sp>
      <p:sp>
        <p:nvSpPr>
          <p:cNvPr id="54" name="Right Arrow 53"/>
          <p:cNvSpPr/>
          <p:nvPr/>
        </p:nvSpPr>
        <p:spPr>
          <a:xfrm rot="5400000">
            <a:off x="9322935" y="3346987"/>
            <a:ext cx="1947345" cy="405255"/>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r>
              <a:rPr lang="en-US" sz="1600" kern="0">
                <a:solidFill>
                  <a:schemeClr val="bg1"/>
                </a:solidFill>
                <a:latin typeface="Consolas" pitchFamily="49" charset="0"/>
                <a:cs typeface="Consolas" pitchFamily="49" charset="0"/>
              </a:rPr>
              <a:t>acquire</a:t>
            </a:r>
          </a:p>
        </p:txBody>
      </p:sp>
      <p:sp>
        <p:nvSpPr>
          <p:cNvPr id="59" name="Rectangle 58"/>
          <p:cNvSpPr/>
          <p:nvPr/>
        </p:nvSpPr>
        <p:spPr>
          <a:xfrm>
            <a:off x="8385216" y="3104786"/>
            <a:ext cx="1034674" cy="257825"/>
          </a:xfrm>
          <a:prstGeom prst="rect">
            <a:avLst/>
          </a:prstGeom>
          <a:solidFill>
            <a:srgbClr val="4F81BD"/>
          </a:solidFill>
          <a:ln w="12700" cap="flat" cmpd="sng" algn="ctr">
            <a:solidFill>
              <a:srgbClr val="4F81BD">
                <a:shade val="50000"/>
              </a:srgbClr>
            </a:solidFill>
            <a:prstDash val="solid"/>
          </a:ln>
          <a:effectLst/>
        </p:spPr>
        <p:txBody>
          <a:bodyPr lIns="45720" rIns="45720" rtlCol="0" anchor="ctr"/>
          <a:lstStyle/>
          <a:p>
            <a:pPr algn="ctr">
              <a:defRPr/>
            </a:pPr>
            <a:r>
              <a:rPr lang="en-US" kern="0">
                <a:solidFill>
                  <a:prstClr val="white"/>
                </a:solidFill>
              </a:rPr>
              <a:t>data</a:t>
            </a:r>
          </a:p>
        </p:txBody>
      </p:sp>
      <p:sp>
        <p:nvSpPr>
          <p:cNvPr id="52" name="Right Arrow 51"/>
          <p:cNvSpPr/>
          <p:nvPr/>
        </p:nvSpPr>
        <p:spPr>
          <a:xfrm rot="5400000">
            <a:off x="7568310" y="3362898"/>
            <a:ext cx="1947345" cy="387278"/>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r>
              <a:rPr lang="en-US" sz="1600" kern="0">
                <a:solidFill>
                  <a:schemeClr val="bg1"/>
                </a:solidFill>
                <a:latin typeface="Consolas" pitchFamily="49" charset="0"/>
                <a:cs typeface="Consolas" pitchFamily="49" charset="0"/>
              </a:rPr>
              <a:t>release</a:t>
            </a:r>
          </a:p>
        </p:txBody>
      </p:sp>
      <p:sp>
        <p:nvSpPr>
          <p:cNvPr id="55" name="Right Arrow 54"/>
          <p:cNvSpPr/>
          <p:nvPr/>
        </p:nvSpPr>
        <p:spPr>
          <a:xfrm rot="5400000">
            <a:off x="8876318" y="2707765"/>
            <a:ext cx="567080"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58" name="Right Arrow 57"/>
          <p:cNvSpPr/>
          <p:nvPr/>
        </p:nvSpPr>
        <p:spPr>
          <a:xfrm rot="5400000">
            <a:off x="8281868" y="2703264"/>
            <a:ext cx="576082"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57" name="Right Arrow 56"/>
          <p:cNvSpPr>
            <a:spLocks noChangeAspect="1"/>
          </p:cNvSpPr>
          <p:nvPr/>
        </p:nvSpPr>
        <p:spPr>
          <a:xfrm rot="4043218">
            <a:off x="8758824" y="3712829"/>
            <a:ext cx="1062161" cy="452628"/>
          </a:xfrm>
          <a:prstGeom prst="rightArrow">
            <a:avLst/>
          </a:prstGeom>
          <a:solidFill>
            <a:srgbClr val="92D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rIns="0" rtlCol="0" anchor="ctr" anchorCtr="0"/>
          <a:lstStyle/>
          <a:p>
            <a:pPr algn="ctr" defTabSz="457200">
              <a:defRPr/>
            </a:pPr>
            <a:r>
              <a:rPr lang="en-US" kern="0">
                <a:solidFill>
                  <a:prstClr val="black"/>
                </a:solidFill>
                <a:latin typeface="Consolas" pitchFamily="49" charset="0"/>
                <a:cs typeface="Consolas" pitchFamily="49" charset="0"/>
              </a:rPr>
              <a:t>flush</a:t>
            </a:r>
          </a:p>
        </p:txBody>
      </p:sp>
      <p:sp>
        <p:nvSpPr>
          <p:cNvPr id="56" name="Multiply 55"/>
          <p:cNvSpPr/>
          <p:nvPr/>
        </p:nvSpPr>
        <p:spPr>
          <a:xfrm>
            <a:off x="9964328" y="2757707"/>
            <a:ext cx="1471876" cy="959671"/>
          </a:xfrm>
          <a:prstGeom prst="mathMultiply">
            <a:avLst>
              <a:gd name="adj1" fmla="val 11531"/>
            </a:avLst>
          </a:prstGeom>
          <a:solidFill>
            <a:srgbClr val="ED1C24">
              <a:alpha val="83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3200" kern="0">
              <a:solidFill>
                <a:srgbClr val="FFFFFF"/>
              </a:solidFill>
            </a:endParaRPr>
          </a:p>
        </p:txBody>
      </p:sp>
      <p:sp>
        <p:nvSpPr>
          <p:cNvPr id="64" name="TextBox 63"/>
          <p:cNvSpPr txBox="1"/>
          <p:nvPr/>
        </p:nvSpPr>
        <p:spPr>
          <a:xfrm>
            <a:off x="515321" y="5742882"/>
            <a:ext cx="8904569" cy="834074"/>
          </a:xfrm>
          <a:prstGeom prst="rect">
            <a:avLst/>
          </a:prstGeom>
        </p:spPr>
        <p:txBody>
          <a:bodyPr wrap="square" rtlCol="0" anchor="ctr" anchorCtr="0">
            <a:spAutoFit/>
          </a:bodyPr>
          <a:lstStyle/>
          <a:p>
            <a:pPr>
              <a:lnSpc>
                <a:spcPct val="90000"/>
              </a:lnSpc>
              <a:spcBef>
                <a:spcPts val="300"/>
              </a:spcBef>
              <a:spcAft>
                <a:spcPts val="300"/>
              </a:spcAft>
              <a:buClr>
                <a:srgbClr val="FFFFFF"/>
              </a:buClr>
            </a:pPr>
            <a:r>
              <a:rPr lang="en-US" sz="2800" b="1" dirty="0">
                <a:solidFill>
                  <a:schemeClr val="accent2"/>
                </a:solidFill>
              </a:rPr>
              <a:t>Scopes complicate memory models, limit sharing patterns</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custDataLst>
      <p:tags r:id="rId1"/>
    </p:custDataLst>
    <p:extLst>
      <p:ext uri="{BB962C8B-B14F-4D97-AF65-F5344CB8AC3E}">
        <p14:creationId xmlns:p14="http://schemas.microsoft.com/office/powerpoint/2010/main" val="3337613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1.45833E-6 3.33333E-6 L 0.04453 0.18889 " pathEditMode="relative" rAng="0" ptsTypes="AA">
                                      <p:cBhvr>
                                        <p:cTn id="13" dur="500" fill="hold"/>
                                        <p:tgtEl>
                                          <p:spTgt spid="31"/>
                                        </p:tgtEl>
                                        <p:attrNameLst>
                                          <p:attrName>ppt_x</p:attrName>
                                          <p:attrName>ppt_y</p:attrName>
                                        </p:attrNameLst>
                                      </p:cBhvr>
                                      <p:rCtr x="2227" y="9444"/>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5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56"/>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57"/>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1"/>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53" grpId="0" animBg="1"/>
      <p:bldP spid="54" grpId="0" animBg="1"/>
      <p:bldP spid="54" grpId="1" animBg="1"/>
      <p:bldP spid="59" grpId="0" animBg="1"/>
      <p:bldP spid="52" grpId="0" animBg="1"/>
      <p:bldP spid="52" grpId="1" animBg="1"/>
      <p:bldP spid="55" grpId="0" animBg="1"/>
      <p:bldP spid="58" grpId="0" animBg="1"/>
      <p:bldP spid="57" grpId="0" animBg="1"/>
      <p:bldP spid="57" grpId="1" animBg="1"/>
      <p:bldP spid="56" grpId="0" animBg="1"/>
      <p:bldP spid="56" grpId="1" animBg="1"/>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400"/>
              <a:t>The information presented in this document is for informational purposes only and may contain technical inaccuracies, omissions and typographical errors.</a:t>
            </a:r>
            <a:br>
              <a:rPr lang="en-US" sz="1400"/>
            </a:br>
            <a:endParaRPr lang="en-US" sz="1400"/>
          </a:p>
          <a:p>
            <a:pPr marL="0" indent="0" defTabSz="652463">
              <a:spcAft>
                <a:spcPts val="0"/>
              </a:spcAft>
              <a:buNone/>
              <a:defRPr/>
            </a:pPr>
            <a:r>
              <a:rPr lang="en-US" sz="140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400"/>
            </a:br>
            <a:endParaRPr lang="en-US" sz="1400"/>
          </a:p>
          <a:p>
            <a:pPr marL="0" indent="0" defTabSz="652463">
              <a:spcAft>
                <a:spcPts val="0"/>
              </a:spcAft>
              <a:buNone/>
              <a:defRPr/>
            </a:pPr>
            <a:r>
              <a:rPr lang="en-US" sz="1400"/>
              <a:t>AMD MAKES NO REPRESENTATIONS OR WARRANTIES WITH RESPECT TO THE CONTENTS HEREOF AND ASSUMES NO RESPONSIBILITY FOR ANY INACCURACIES, ERRORS OR OMISSIONS THAT MAY APPEAR IN THIS INFORMATION.</a:t>
            </a:r>
            <a:br>
              <a:rPr lang="en-US" sz="1400"/>
            </a:br>
            <a:endParaRPr lang="en-US" sz="1400"/>
          </a:p>
          <a:p>
            <a:pPr marL="0" indent="0" defTabSz="652463">
              <a:spcAft>
                <a:spcPts val="0"/>
              </a:spcAft>
              <a:buNone/>
              <a:defRPr/>
            </a:pPr>
            <a:r>
              <a:rPr lang="en-US" sz="140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400" b="1" u="sng"/>
          </a:p>
          <a:p>
            <a:pPr marL="0" indent="0" algn="just" defTabSz="652463">
              <a:spcAft>
                <a:spcPts val="0"/>
              </a:spcAft>
              <a:buNone/>
              <a:defRPr/>
            </a:pPr>
            <a:r>
              <a:rPr lang="en-US" sz="1400" b="1" u="sng"/>
              <a:t>ATTRIBUTION</a:t>
            </a:r>
          </a:p>
          <a:p>
            <a:pPr marL="0" indent="0">
              <a:buNone/>
            </a:pPr>
            <a:r>
              <a:rPr lang="en-US" sz="1400"/>
              <a:t>© 2016 Advanced Micro Devices, Inc. All rights reserved. AMD, the AMD Arrow logo</a:t>
            </a:r>
            <a:r>
              <a:rPr lang="en-CA" sz="1400"/>
              <a:t> </a:t>
            </a:r>
            <a:r>
              <a:rPr lang="en-US" sz="140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p>
        </p:txBody>
      </p:sp>
    </p:spTree>
    <p:extLst>
      <p:ext uri="{BB962C8B-B14F-4D97-AF65-F5344CB8AC3E}">
        <p14:creationId xmlns:p14="http://schemas.microsoft.com/office/powerpoint/2010/main" val="1563002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Motivation</a:t>
            </a:r>
          </a:p>
        </p:txBody>
      </p:sp>
      <p:sp>
        <p:nvSpPr>
          <p:cNvPr id="4" name="Text Placeholder 3"/>
          <p:cNvSpPr>
            <a:spLocks noGrp="1"/>
          </p:cNvSpPr>
          <p:nvPr>
            <p:ph type="body" sz="quarter" idx="10"/>
          </p:nvPr>
        </p:nvSpPr>
        <p:spPr/>
        <p:txBody>
          <a:bodyPr/>
          <a:lstStyle/>
          <a:p>
            <a:endParaRPr lang="en-US"/>
          </a:p>
        </p:txBody>
      </p:sp>
      <p:sp>
        <p:nvSpPr>
          <p:cNvPr id="7" name="Pentagon 6"/>
          <p:cNvSpPr/>
          <p:nvPr/>
        </p:nvSpPr>
        <p:spPr>
          <a:xfrm>
            <a:off x="1009649" y="1997202"/>
            <a:ext cx="4243381" cy="66724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b="1" dirty="0">
                <a:solidFill>
                  <a:schemeClr val="tx2"/>
                </a:solidFill>
              </a:rPr>
              <a:t>Remote Scope Promotion</a:t>
            </a:r>
          </a:p>
        </p:txBody>
      </p:sp>
      <p:grpSp>
        <p:nvGrpSpPr>
          <p:cNvPr id="13" name="Group 12"/>
          <p:cNvGrpSpPr/>
          <p:nvPr/>
        </p:nvGrpSpPr>
        <p:grpSpPr>
          <a:xfrm>
            <a:off x="5562600" y="2664445"/>
            <a:ext cx="6095999" cy="2307605"/>
            <a:chOff x="5948488" y="3095840"/>
            <a:chExt cx="5060188" cy="1909169"/>
          </a:xfrm>
        </p:grpSpPr>
        <p:sp>
          <p:nvSpPr>
            <p:cNvPr id="6" name="Chevron 5"/>
            <p:cNvSpPr/>
            <p:nvPr/>
          </p:nvSpPr>
          <p:spPr>
            <a:xfrm>
              <a:off x="5948488" y="3095840"/>
              <a:ext cx="4905564" cy="1909169"/>
            </a:xfrm>
            <a:prstGeom prst="chevron">
              <a:avLst>
                <a:gd name="adj" fmla="val 12921"/>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8" name="Content Placeholder 2"/>
            <p:cNvSpPr txBox="1">
              <a:spLocks/>
            </p:cNvSpPr>
            <p:nvPr/>
          </p:nvSpPr>
          <p:spPr bwMode="auto">
            <a:xfrm>
              <a:off x="6233115" y="3308948"/>
              <a:ext cx="4775561" cy="148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Heterogeneous Lazy Release Consistency</a:t>
              </a:r>
            </a:p>
            <a:p>
              <a:pPr marL="0" indent="0">
                <a:buClr>
                  <a:srgbClr val="00B050"/>
                </a:buClr>
                <a:buNone/>
              </a:pPr>
              <a:r>
                <a:rPr lang="en-US" sz="2800" b="1" dirty="0" smtClean="0">
                  <a:solidFill>
                    <a:srgbClr val="00FF00"/>
                  </a:solidFill>
                  <a:sym typeface="Wingdings"/>
                </a:rPr>
                <a:t></a:t>
              </a:r>
              <a:r>
                <a:rPr lang="en-US" sz="2400" b="1" dirty="0" smtClean="0">
                  <a:solidFill>
                    <a:srgbClr val="00B050"/>
                  </a:solidFill>
                  <a:sym typeface="Wingdings"/>
                </a:rPr>
                <a:t>  </a:t>
              </a:r>
              <a:r>
                <a:rPr lang="en-US" sz="2400" dirty="0" smtClean="0">
                  <a:solidFill>
                    <a:schemeClr val="bg1"/>
                  </a:solidFill>
                </a:rPr>
                <a:t>Automatically </a:t>
              </a:r>
              <a:r>
                <a:rPr lang="en-US" sz="2400" dirty="0">
                  <a:solidFill>
                    <a:schemeClr val="bg1"/>
                  </a:solidFill>
                </a:rPr>
                <a:t>detect synch locality</a:t>
              </a:r>
            </a:p>
            <a:p>
              <a:pPr marL="0" indent="0">
                <a:buClr>
                  <a:srgbClr val="00B050"/>
                </a:buClr>
                <a:buNone/>
              </a:pPr>
              <a:r>
                <a:rPr lang="en-US" sz="2400" b="1" dirty="0">
                  <a:solidFill>
                    <a:srgbClr val="00FF00"/>
                  </a:solidFill>
                  <a:sym typeface="Wingdings"/>
                </a:rPr>
                <a:t> </a:t>
              </a:r>
              <a:r>
                <a:rPr lang="en-US" sz="2400" b="1" dirty="0" smtClean="0">
                  <a:solidFill>
                    <a:srgbClr val="00FF00"/>
                  </a:solidFill>
                  <a:sym typeface="Wingdings"/>
                </a:rPr>
                <a:t> </a:t>
              </a:r>
              <a:r>
                <a:rPr lang="en-US" sz="2400" dirty="0" smtClean="0">
                  <a:solidFill>
                    <a:schemeClr val="bg1"/>
                  </a:solidFill>
                </a:rPr>
                <a:t>Efficient </a:t>
              </a:r>
              <a:r>
                <a:rPr lang="en-US" sz="2400" dirty="0">
                  <a:solidFill>
                    <a:schemeClr val="bg1"/>
                  </a:solidFill>
                </a:rPr>
                <a:t>local synch without scopes</a:t>
              </a:r>
            </a:p>
          </p:txBody>
        </p:sp>
      </p:grpSp>
      <p:sp>
        <p:nvSpPr>
          <p:cNvPr id="9" name="Pentagon 8"/>
          <p:cNvSpPr/>
          <p:nvPr/>
        </p:nvSpPr>
        <p:spPr>
          <a:xfrm>
            <a:off x="1009648" y="3335631"/>
            <a:ext cx="4243381" cy="66724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b="1" err="1">
                <a:solidFill>
                  <a:schemeClr val="tx2"/>
                </a:solidFill>
              </a:rPr>
              <a:t>DeNovo</a:t>
            </a:r>
            <a:r>
              <a:rPr lang="en-US" sz="2400" b="1">
                <a:solidFill>
                  <a:schemeClr val="tx2"/>
                </a:solidFill>
              </a:rPr>
              <a:t> Coherence</a:t>
            </a:r>
          </a:p>
        </p:txBody>
      </p:sp>
      <p:sp>
        <p:nvSpPr>
          <p:cNvPr id="10" name="Pentagon 9"/>
          <p:cNvSpPr/>
          <p:nvPr/>
        </p:nvSpPr>
        <p:spPr>
          <a:xfrm>
            <a:off x="1009649" y="4757798"/>
            <a:ext cx="4243381" cy="66724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b="1">
                <a:solidFill>
                  <a:schemeClr val="tx2"/>
                </a:solidFill>
              </a:rPr>
              <a:t>Lazy Release Consistency</a:t>
            </a:r>
          </a:p>
        </p:txBody>
      </p:sp>
      <p:sp>
        <p:nvSpPr>
          <p:cNvPr id="11" name="TextBox 10"/>
          <p:cNvSpPr txBox="1"/>
          <p:nvPr/>
        </p:nvSpPr>
        <p:spPr>
          <a:xfrm>
            <a:off x="1171572" y="1193365"/>
            <a:ext cx="3619503" cy="4801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800" b="1" i="0" u="none" strike="noStrike" kern="1200" cap="none" spc="0" normalizeH="0" baseline="0" noProof="0" dirty="0">
                <a:ln>
                  <a:noFill/>
                </a:ln>
                <a:solidFill>
                  <a:srgbClr val="00B050"/>
                </a:solidFill>
                <a:effectLst/>
                <a:uLnTx/>
                <a:uFillTx/>
                <a:latin typeface="+mj-lt"/>
                <a:ea typeface="MS PGothic" pitchFamily="34" charset="-128"/>
                <a:cs typeface="+mn-cs"/>
              </a:rPr>
              <a:t>Prior</a:t>
            </a:r>
            <a:r>
              <a:rPr kumimoji="0" lang="en-US" sz="2800" b="1" i="0" u="none" strike="noStrike" kern="1200" cap="none" spc="0" normalizeH="0" noProof="0" dirty="0">
                <a:ln>
                  <a:noFill/>
                </a:ln>
                <a:solidFill>
                  <a:srgbClr val="00B050"/>
                </a:solidFill>
                <a:effectLst/>
                <a:uLnTx/>
                <a:uFillTx/>
                <a:latin typeface="+mj-lt"/>
                <a:ea typeface="MS PGothic" pitchFamily="34" charset="-128"/>
                <a:cs typeface="+mn-cs"/>
              </a:rPr>
              <a:t> Innovations</a:t>
            </a:r>
            <a:r>
              <a:rPr kumimoji="0" lang="en-US" sz="2800" b="1" i="0" u="none" strike="noStrike" kern="1200" cap="none" spc="0" normalizeH="0" baseline="0" noProof="0" dirty="0">
                <a:ln>
                  <a:noFill/>
                </a:ln>
                <a:solidFill>
                  <a:srgbClr val="00B050"/>
                </a:solidFill>
                <a:effectLst/>
                <a:uLnTx/>
                <a:uFillTx/>
                <a:latin typeface="+mj-lt"/>
                <a:ea typeface="MS PGothic" pitchFamily="34" charset="-128"/>
                <a:cs typeface="+mn-cs"/>
              </a:rPr>
              <a:t>:</a:t>
            </a:r>
          </a:p>
        </p:txBody>
      </p:sp>
      <p:sp>
        <p:nvSpPr>
          <p:cNvPr id="12" name="TextBox 11"/>
          <p:cNvSpPr txBox="1"/>
          <p:nvPr/>
        </p:nvSpPr>
        <p:spPr>
          <a:xfrm>
            <a:off x="5819305" y="6400082"/>
            <a:ext cx="6334125" cy="2585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a:ln>
                  <a:noFill/>
                </a:ln>
                <a:solidFill>
                  <a:schemeClr val="tx1"/>
                </a:solidFill>
                <a:effectLst/>
                <a:uLnTx/>
                <a:uFillTx/>
                <a:latin typeface="+mj-lt"/>
                <a:ea typeface="MS PGothic" pitchFamily="34" charset="-128"/>
                <a:cs typeface="+mn-cs"/>
              </a:rPr>
              <a:t>P. </a:t>
            </a:r>
            <a:r>
              <a:rPr kumimoji="0" lang="en-US" sz="1200" b="0" i="0" u="none" strike="noStrike" kern="1200" cap="none" spc="0" normalizeH="0" baseline="0" noProof="0" err="1">
                <a:ln>
                  <a:noFill/>
                </a:ln>
                <a:solidFill>
                  <a:schemeClr val="tx1"/>
                </a:solidFill>
                <a:effectLst/>
                <a:uLnTx/>
                <a:uFillTx/>
                <a:latin typeface="+mj-lt"/>
                <a:ea typeface="MS PGothic" pitchFamily="34" charset="-128"/>
                <a:cs typeface="+mn-cs"/>
              </a:rPr>
              <a:t>Keleher</a:t>
            </a:r>
            <a:r>
              <a:rPr kumimoji="0" lang="en-US" sz="1200" b="0" i="0" u="none" strike="noStrike" kern="1200" cap="none" spc="0" normalizeH="0" baseline="0" noProof="0">
                <a:ln>
                  <a:noFill/>
                </a:ln>
                <a:solidFill>
                  <a:schemeClr val="tx1"/>
                </a:solidFill>
                <a:effectLst/>
                <a:uLnTx/>
                <a:uFillTx/>
                <a:latin typeface="+mj-lt"/>
                <a:ea typeface="MS PGothic" pitchFamily="34" charset="-128"/>
                <a:cs typeface="+mn-cs"/>
              </a:rPr>
              <a:t> et al. “Lazy release consistency for software distributed shared</a:t>
            </a:r>
            <a:r>
              <a:rPr kumimoji="0" lang="en-US" sz="1200" b="0" i="0" u="none" strike="noStrike" kern="1200" cap="none" spc="0" normalizeH="0" noProof="0">
                <a:ln>
                  <a:noFill/>
                </a:ln>
                <a:solidFill>
                  <a:schemeClr val="tx1"/>
                </a:solidFill>
                <a:effectLst/>
                <a:uLnTx/>
                <a:uFillTx/>
                <a:latin typeface="+mj-lt"/>
                <a:ea typeface="MS PGothic" pitchFamily="34" charset="-128"/>
                <a:cs typeface="+mn-cs"/>
              </a:rPr>
              <a:t> memory.” in ISCA 1992</a:t>
            </a:r>
            <a:endParaRPr kumimoji="0" lang="en-US" sz="1200" b="0" i="0" u="none" strike="noStrike" kern="1200" cap="none" spc="0" normalizeH="0" baseline="0" noProof="0">
              <a:ln>
                <a:noFill/>
              </a:ln>
              <a:solidFill>
                <a:schemeClr val="tx1"/>
              </a:solidFill>
              <a:effectLst/>
              <a:uLnTx/>
              <a:uFillTx/>
              <a:latin typeface="+mj-lt"/>
              <a:ea typeface="MS PGothic" pitchFamily="34" charset="-128"/>
              <a:cs typeface="+mn-cs"/>
            </a:endParaRPr>
          </a:p>
        </p:txBody>
      </p:sp>
      <p:sp>
        <p:nvSpPr>
          <p:cNvPr id="14" name="TextBox 13"/>
          <p:cNvSpPr txBox="1"/>
          <p:nvPr/>
        </p:nvSpPr>
        <p:spPr>
          <a:xfrm>
            <a:off x="6750731" y="6032502"/>
            <a:ext cx="5353049" cy="2585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a:latin typeface="+mj-lt"/>
                <a:ea typeface="MS PGothic" pitchFamily="34" charset="-128"/>
              </a:rPr>
              <a:t>M. S. Orr </a:t>
            </a:r>
            <a:r>
              <a:rPr kumimoji="0" lang="en-US" sz="1200" b="0" i="0" u="none" strike="noStrike" kern="1200" cap="none" spc="0" normalizeH="0" baseline="0" noProof="0">
                <a:ln>
                  <a:noFill/>
                </a:ln>
                <a:solidFill>
                  <a:schemeClr val="tx1"/>
                </a:solidFill>
                <a:effectLst/>
                <a:uLnTx/>
                <a:uFillTx/>
                <a:latin typeface="+mj-lt"/>
                <a:ea typeface="MS PGothic" pitchFamily="34" charset="-128"/>
              </a:rPr>
              <a:t>et al. “Synchronization using remote-scope</a:t>
            </a:r>
            <a:r>
              <a:rPr kumimoji="0" lang="en-US" sz="1200" b="0" i="0" u="none" strike="noStrike" kern="1200" cap="none" spc="0" normalizeH="0" noProof="0">
                <a:ln>
                  <a:noFill/>
                </a:ln>
                <a:solidFill>
                  <a:schemeClr val="tx1"/>
                </a:solidFill>
                <a:effectLst/>
                <a:uLnTx/>
                <a:uFillTx/>
                <a:latin typeface="+mj-lt"/>
                <a:ea typeface="MS PGothic" pitchFamily="34" charset="-128"/>
              </a:rPr>
              <a:t> promotion.” in ASPLOS 2015</a:t>
            </a:r>
            <a:endParaRPr kumimoji="0" lang="en-US" sz="1200" b="0" i="0" u="none" strike="noStrike" kern="1200" cap="none" spc="0" normalizeH="0" baseline="0" noProof="0">
              <a:ln>
                <a:noFill/>
              </a:ln>
              <a:solidFill>
                <a:schemeClr val="tx1"/>
              </a:solidFill>
              <a:effectLst/>
              <a:uLnTx/>
              <a:uFillTx/>
              <a:latin typeface="+mj-lt"/>
              <a:ea typeface="MS PGothic" pitchFamily="34" charset="-128"/>
            </a:endParaRPr>
          </a:p>
        </p:txBody>
      </p:sp>
      <p:sp>
        <p:nvSpPr>
          <p:cNvPr id="15" name="TextBox 14"/>
          <p:cNvSpPr txBox="1"/>
          <p:nvPr/>
        </p:nvSpPr>
        <p:spPr>
          <a:xfrm>
            <a:off x="4043957" y="6210844"/>
            <a:ext cx="8077199" cy="2585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200">
                <a:latin typeface="+mj-lt"/>
                <a:ea typeface="MS PGothic" pitchFamily="34" charset="-128"/>
              </a:rPr>
              <a:t>M. D. Sinclair et al. “Efficient GPU synchronization without scopes: Saying no to complex consistency models.” in MICRO 2015</a:t>
            </a:r>
            <a:endParaRPr kumimoji="0" lang="en-US" sz="1200" b="0" i="0" u="none" strike="noStrike" kern="1200" cap="none" spc="0" normalizeH="0" baseline="0" noProof="0">
              <a:ln>
                <a:noFill/>
              </a:ln>
              <a:solidFill>
                <a:schemeClr val="tx1"/>
              </a:solidFill>
              <a:effectLst/>
              <a:uLnTx/>
              <a:uFillTx/>
              <a:latin typeface="+mj-lt"/>
              <a:ea typeface="MS PGothic" pitchFamily="34" charset="-128"/>
            </a:endParaRPr>
          </a:p>
        </p:txBody>
      </p:sp>
    </p:spTree>
    <p:custDataLst>
      <p:tags r:id="rId1"/>
    </p:custDataLst>
    <p:extLst>
      <p:ext uri="{BB962C8B-B14F-4D97-AF65-F5344CB8AC3E}">
        <p14:creationId xmlns:p14="http://schemas.microsoft.com/office/powerpoint/2010/main" val="2611283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Arrow Connector 81"/>
          <p:cNvCxnSpPr>
            <a:stCxn id="3" idx="2"/>
          </p:cNvCxnSpPr>
          <p:nvPr/>
        </p:nvCxnSpPr>
        <p:spPr>
          <a:xfrm>
            <a:off x="1778642" y="3506257"/>
            <a:ext cx="0" cy="100049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7972" y="3135802"/>
            <a:ext cx="310896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err="1">
                <a:solidFill>
                  <a:schemeClr val="tx1"/>
                </a:solidFill>
                <a:latin typeface="Consolas" panose="020B0609020204030204" pitchFamily="49" charset="0"/>
                <a:cs typeface="Consolas" panose="020B0609020204030204" pitchFamily="49" charset="0"/>
              </a:rPr>
              <a:t>st_rel_</a:t>
            </a:r>
            <a:r>
              <a:rPr lang="en-US" b="1" err="1">
                <a:solidFill>
                  <a:srgbClr val="00B050"/>
                </a:solidFill>
                <a:latin typeface="Consolas" panose="020B0609020204030204" pitchFamily="49" charset="0"/>
                <a:cs typeface="Consolas" panose="020B0609020204030204" pitchFamily="49" charset="0"/>
              </a:rPr>
              <a:t>agt</a:t>
            </a:r>
            <a:r>
              <a:rPr lang="en-US">
                <a:solidFill>
                  <a:schemeClr val="tx1"/>
                </a:solidFill>
                <a:latin typeface="Consolas" panose="020B0609020204030204" pitchFamily="49" charset="0"/>
                <a:cs typeface="Consolas" panose="020B0609020204030204" pitchFamily="49" charset="0"/>
              </a:rPr>
              <a:t>(L, 0)</a:t>
            </a:r>
          </a:p>
        </p:txBody>
      </p:sp>
      <p:sp>
        <p:nvSpPr>
          <p:cNvPr id="34" name="Rectangle 33"/>
          <p:cNvSpPr/>
          <p:nvPr/>
        </p:nvSpPr>
        <p:spPr>
          <a:xfrm>
            <a:off x="227972" y="3135802"/>
            <a:ext cx="310896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err="1">
                <a:solidFill>
                  <a:schemeClr val="tx1"/>
                </a:solidFill>
                <a:latin typeface="Consolas" panose="020B0609020204030204" pitchFamily="49" charset="0"/>
                <a:cs typeface="Consolas" panose="020B0609020204030204" pitchFamily="49" charset="0"/>
              </a:rPr>
              <a:t>st_rel_</a:t>
            </a:r>
            <a:r>
              <a:rPr lang="en-US" b="1" err="1">
                <a:solidFill>
                  <a:schemeClr val="accent2"/>
                </a:solidFill>
                <a:latin typeface="Consolas" panose="020B0609020204030204" pitchFamily="49" charset="0"/>
                <a:cs typeface="Consolas" panose="020B0609020204030204" pitchFamily="49" charset="0"/>
              </a:rPr>
              <a:t>wg</a:t>
            </a:r>
            <a:r>
              <a:rPr lang="en-US">
                <a:solidFill>
                  <a:schemeClr val="tx1"/>
                </a:solidFill>
                <a:latin typeface="Consolas" panose="020B0609020204030204" pitchFamily="49" charset="0"/>
                <a:cs typeface="Consolas" panose="020B0609020204030204" pitchFamily="49" charset="0"/>
              </a:rPr>
              <a:t>(L, 0)</a:t>
            </a:r>
          </a:p>
        </p:txBody>
      </p:sp>
      <p:sp>
        <p:nvSpPr>
          <p:cNvPr id="83" name="Rectangle 82"/>
          <p:cNvSpPr/>
          <p:nvPr/>
        </p:nvSpPr>
        <p:spPr>
          <a:xfrm>
            <a:off x="227972" y="3135802"/>
            <a:ext cx="310896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err="1">
                <a:solidFill>
                  <a:schemeClr val="tx1"/>
                </a:solidFill>
                <a:latin typeface="Consolas" panose="020B0609020204030204" pitchFamily="49" charset="0"/>
                <a:cs typeface="Consolas" panose="020B0609020204030204" pitchFamily="49" charset="0"/>
              </a:rPr>
              <a:t>st_rel_</a:t>
            </a:r>
            <a:r>
              <a:rPr lang="en-US" b="1" err="1">
                <a:solidFill>
                  <a:srgbClr val="00B050"/>
                </a:solidFill>
                <a:latin typeface="Consolas" panose="020B0609020204030204" pitchFamily="49" charset="0"/>
                <a:cs typeface="Consolas" panose="020B0609020204030204" pitchFamily="49" charset="0"/>
              </a:rPr>
              <a:t>wg</a:t>
            </a:r>
            <a:r>
              <a:rPr lang="en-US">
                <a:solidFill>
                  <a:schemeClr val="tx1"/>
                </a:solidFill>
                <a:latin typeface="Consolas" panose="020B0609020204030204" pitchFamily="49" charset="0"/>
                <a:cs typeface="Consolas" panose="020B0609020204030204" pitchFamily="49" charset="0"/>
              </a:rPr>
              <a:t>(L, 0)</a:t>
            </a:r>
          </a:p>
        </p:txBody>
      </p:sp>
      <p:sp>
        <p:nvSpPr>
          <p:cNvPr id="27" name="Rectangle 26"/>
          <p:cNvSpPr/>
          <p:nvPr/>
        </p:nvSpPr>
        <p:spPr>
          <a:xfrm>
            <a:off x="4110362" y="3372487"/>
            <a:ext cx="310896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err="1">
                <a:solidFill>
                  <a:schemeClr val="tx1"/>
                </a:solidFill>
                <a:latin typeface="Consolas" panose="020B0609020204030204" pitchFamily="49" charset="0"/>
                <a:cs typeface="Consolas" panose="020B0609020204030204" pitchFamily="49" charset="0"/>
              </a:rPr>
              <a:t>cas_acq_</a:t>
            </a:r>
            <a:r>
              <a:rPr lang="en-US" b="1" err="1">
                <a:solidFill>
                  <a:srgbClr val="00B050"/>
                </a:solidFill>
                <a:latin typeface="Consolas" panose="020B0609020204030204" pitchFamily="49" charset="0"/>
                <a:cs typeface="Consolas" panose="020B0609020204030204" pitchFamily="49" charset="0"/>
              </a:rPr>
              <a:t>agt</a:t>
            </a:r>
            <a:r>
              <a:rPr lang="en-US">
                <a:solidFill>
                  <a:schemeClr val="tx1"/>
                </a:solidFill>
                <a:latin typeface="Consolas" panose="020B0609020204030204" pitchFamily="49" charset="0"/>
                <a:cs typeface="Consolas" panose="020B0609020204030204" pitchFamily="49" charset="0"/>
              </a:rPr>
              <a:t>(&amp;L, 0, 1)</a:t>
            </a:r>
          </a:p>
        </p:txBody>
      </p:sp>
      <p:sp>
        <p:nvSpPr>
          <p:cNvPr id="30" name="Rectangle 29"/>
          <p:cNvSpPr/>
          <p:nvPr/>
        </p:nvSpPr>
        <p:spPr>
          <a:xfrm>
            <a:off x="4110362" y="3372487"/>
            <a:ext cx="310896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err="1">
                <a:solidFill>
                  <a:schemeClr val="tx1"/>
                </a:solidFill>
                <a:latin typeface="Consolas" panose="020B0609020204030204" pitchFamily="49" charset="0"/>
                <a:cs typeface="Consolas" panose="020B0609020204030204" pitchFamily="49" charset="0"/>
              </a:rPr>
              <a:t>cas_acq_</a:t>
            </a:r>
            <a:r>
              <a:rPr lang="en-US" b="1" err="1">
                <a:solidFill>
                  <a:srgbClr val="FF0000"/>
                </a:solidFill>
                <a:latin typeface="Consolas" panose="020B0609020204030204" pitchFamily="49" charset="0"/>
                <a:cs typeface="Consolas" panose="020B0609020204030204" pitchFamily="49" charset="0"/>
              </a:rPr>
              <a:t>agt</a:t>
            </a:r>
            <a:r>
              <a:rPr lang="en-US">
                <a:solidFill>
                  <a:schemeClr val="tx1"/>
                </a:solidFill>
                <a:latin typeface="Consolas" panose="020B0609020204030204" pitchFamily="49" charset="0"/>
                <a:cs typeface="Consolas" panose="020B0609020204030204" pitchFamily="49" charset="0"/>
              </a:rPr>
              <a:t>(&amp;L, 0, 1)</a:t>
            </a:r>
          </a:p>
        </p:txBody>
      </p:sp>
      <p:sp>
        <p:nvSpPr>
          <p:cNvPr id="2" name="Title 1"/>
          <p:cNvSpPr>
            <a:spLocks noGrp="1"/>
          </p:cNvSpPr>
          <p:nvPr>
            <p:ph type="title"/>
          </p:nvPr>
        </p:nvSpPr>
        <p:spPr/>
        <p:txBody>
          <a:bodyPr/>
          <a:lstStyle/>
          <a:p>
            <a:r>
              <a:rPr lang="en-US" dirty="0"/>
              <a:t>Scoped Synchronization</a:t>
            </a:r>
          </a:p>
        </p:txBody>
      </p:sp>
      <p:sp>
        <p:nvSpPr>
          <p:cNvPr id="4" name="Text Placeholder 3"/>
          <p:cNvSpPr>
            <a:spLocks noGrp="1"/>
          </p:cNvSpPr>
          <p:nvPr>
            <p:ph type="body" sz="quarter" idx="10"/>
          </p:nvPr>
        </p:nvSpPr>
        <p:spPr/>
        <p:txBody>
          <a:bodyPr/>
          <a:lstStyle/>
          <a:p>
            <a:r>
              <a:rPr lang="en-US" err="1">
                <a:ea typeface="MS PGothic" pitchFamily="34" charset="-128"/>
              </a:rPr>
              <a:t>Hower</a:t>
            </a:r>
            <a:r>
              <a:rPr lang="en-US">
                <a:ea typeface="MS PGothic" pitchFamily="34" charset="-128"/>
              </a:rPr>
              <a:t> et al.</a:t>
            </a:r>
            <a:r>
              <a:rPr lang="en-US" cap="none">
                <a:ea typeface="MS PGothic" pitchFamily="34" charset="-128"/>
              </a:rPr>
              <a:t>, ASPLOS 2014</a:t>
            </a:r>
          </a:p>
          <a:p>
            <a:endParaRPr lang="en-US"/>
          </a:p>
        </p:txBody>
      </p:sp>
      <p:sp>
        <p:nvSpPr>
          <p:cNvPr id="35" name="Rectangle 34"/>
          <p:cNvSpPr/>
          <p:nvPr/>
        </p:nvSpPr>
        <p:spPr>
          <a:xfrm>
            <a:off x="227972" y="2526202"/>
            <a:ext cx="310896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err="1">
                <a:solidFill>
                  <a:schemeClr val="tx1"/>
                </a:solidFill>
                <a:latin typeface="Consolas" panose="020B0609020204030204" pitchFamily="49" charset="0"/>
                <a:cs typeface="Consolas" panose="020B0609020204030204" pitchFamily="49" charset="0"/>
              </a:rPr>
              <a:t>st</a:t>
            </a:r>
            <a:r>
              <a:rPr lang="en-US">
                <a:solidFill>
                  <a:schemeClr val="tx1"/>
                </a:solidFill>
                <a:latin typeface="Consolas" panose="020B0609020204030204" pitchFamily="49" charset="0"/>
                <a:cs typeface="Consolas" panose="020B0609020204030204" pitchFamily="49" charset="0"/>
              </a:rPr>
              <a:t>(data,2)</a:t>
            </a:r>
          </a:p>
        </p:txBody>
      </p:sp>
      <p:sp>
        <p:nvSpPr>
          <p:cNvPr id="36" name="Rectangle 35"/>
          <p:cNvSpPr/>
          <p:nvPr/>
        </p:nvSpPr>
        <p:spPr>
          <a:xfrm>
            <a:off x="4114172" y="3974002"/>
            <a:ext cx="310896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err="1">
                <a:solidFill>
                  <a:schemeClr val="tx1"/>
                </a:solidFill>
                <a:latin typeface="Consolas" panose="020B0609020204030204" pitchFamily="49" charset="0"/>
                <a:cs typeface="Consolas" panose="020B0609020204030204" pitchFamily="49" charset="0"/>
              </a:rPr>
              <a:t>ld</a:t>
            </a:r>
            <a:r>
              <a:rPr lang="en-US">
                <a:solidFill>
                  <a:schemeClr val="tx1"/>
                </a:solidFill>
                <a:latin typeface="Consolas" panose="020B0609020204030204" pitchFamily="49" charset="0"/>
                <a:cs typeface="Consolas" panose="020B0609020204030204" pitchFamily="49" charset="0"/>
              </a:rPr>
              <a:t>(R1, data)</a:t>
            </a:r>
          </a:p>
        </p:txBody>
      </p:sp>
      <p:sp>
        <p:nvSpPr>
          <p:cNvPr id="37" name="TextBox 36"/>
          <p:cNvSpPr txBox="1"/>
          <p:nvPr/>
        </p:nvSpPr>
        <p:spPr>
          <a:xfrm>
            <a:off x="891021" y="1651220"/>
            <a:ext cx="1984069" cy="424732"/>
          </a:xfrm>
          <a:prstGeom prst="rect">
            <a:avLst/>
          </a:prstGeom>
        </p:spPr>
        <p:txBody>
          <a:bodyPr wrap="none" rtlCol="0" anchor="ctr" anchorCtr="0">
            <a:spAutoFit/>
          </a:bodyPr>
          <a:lstStyle/>
          <a:p>
            <a:pPr>
              <a:lnSpc>
                <a:spcPct val="90000"/>
              </a:lnSpc>
              <a:spcBef>
                <a:spcPts val="300"/>
              </a:spcBef>
              <a:spcAft>
                <a:spcPts val="300"/>
              </a:spcAft>
              <a:buClr>
                <a:srgbClr val="FFFFFF"/>
              </a:buClr>
            </a:pPr>
            <a:r>
              <a:rPr lang="en-US" sz="2400" b="1" u="sng">
                <a:latin typeface="Times New Roman" pitchFamily="18" charset="0"/>
                <a:ea typeface="MS PGothic" pitchFamily="34" charset="-128"/>
                <a:cs typeface="Times New Roman" pitchFamily="18" charset="0"/>
              </a:rPr>
              <a:t>work-group 0</a:t>
            </a:r>
          </a:p>
        </p:txBody>
      </p:sp>
      <p:sp>
        <p:nvSpPr>
          <p:cNvPr id="38" name="TextBox 37"/>
          <p:cNvSpPr txBox="1"/>
          <p:nvPr/>
        </p:nvSpPr>
        <p:spPr>
          <a:xfrm>
            <a:off x="4777221" y="1651220"/>
            <a:ext cx="1984069" cy="424732"/>
          </a:xfrm>
          <a:prstGeom prst="rect">
            <a:avLst/>
          </a:prstGeom>
        </p:spPr>
        <p:txBody>
          <a:bodyPr wrap="none" rtlCol="0" anchor="ctr" anchorCtr="0">
            <a:spAutoFit/>
          </a:bodyPr>
          <a:lstStyle/>
          <a:p>
            <a:pPr>
              <a:lnSpc>
                <a:spcPct val="90000"/>
              </a:lnSpc>
              <a:spcBef>
                <a:spcPts val="300"/>
              </a:spcBef>
              <a:spcAft>
                <a:spcPts val="300"/>
              </a:spcAft>
              <a:buClr>
                <a:srgbClr val="FFFFFF"/>
              </a:buClr>
            </a:pPr>
            <a:r>
              <a:rPr lang="en-US" sz="2400" b="1" u="sng">
                <a:latin typeface="Times New Roman" pitchFamily="18" charset="0"/>
                <a:ea typeface="MS PGothic" pitchFamily="34" charset="-128"/>
                <a:cs typeface="Times New Roman" pitchFamily="18" charset="0"/>
              </a:rPr>
              <a:t>work-group 1</a:t>
            </a:r>
          </a:p>
        </p:txBody>
      </p:sp>
      <p:cxnSp>
        <p:nvCxnSpPr>
          <p:cNvPr id="40" name="Straight Arrow Connector 39"/>
          <p:cNvCxnSpPr>
            <a:stCxn id="32" idx="3"/>
            <a:endCxn id="27" idx="1"/>
          </p:cNvCxnSpPr>
          <p:nvPr/>
        </p:nvCxnSpPr>
        <p:spPr>
          <a:xfrm>
            <a:off x="3336932" y="3318683"/>
            <a:ext cx="773430" cy="23668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81736" y="3528470"/>
            <a:ext cx="498855" cy="369332"/>
          </a:xfrm>
          <a:prstGeom prst="rect">
            <a:avLst/>
          </a:prstGeom>
        </p:spPr>
        <p:txBody>
          <a:bodyPr wrap="none" rtlCol="0" anchor="ctr" anchorCtr="0">
            <a:spAutoFit/>
          </a:bodyPr>
          <a:lstStyle/>
          <a:p>
            <a:pPr>
              <a:lnSpc>
                <a:spcPct val="90000"/>
              </a:lnSpc>
              <a:spcBef>
                <a:spcPts val="300"/>
              </a:spcBef>
              <a:spcAft>
                <a:spcPts val="300"/>
              </a:spcAft>
              <a:buClr>
                <a:srgbClr val="FFFFFF"/>
              </a:buClr>
            </a:pPr>
            <a:r>
              <a:rPr lang="en-US" sz="2000" b="1">
                <a:solidFill>
                  <a:srgbClr val="00B050"/>
                </a:solidFill>
                <a:latin typeface="+mj-lt"/>
                <a:ea typeface="MS PGothic" pitchFamily="34" charset="-128"/>
              </a:rPr>
              <a:t>OK</a:t>
            </a:r>
          </a:p>
        </p:txBody>
      </p:sp>
      <p:cxnSp>
        <p:nvCxnSpPr>
          <p:cNvPr id="48" name="Straight Arrow Connector 47"/>
          <p:cNvCxnSpPr>
            <a:endCxn id="32" idx="0"/>
          </p:cNvCxnSpPr>
          <p:nvPr/>
        </p:nvCxnSpPr>
        <p:spPr>
          <a:xfrm>
            <a:off x="1782452" y="2891962"/>
            <a:ext cx="0" cy="2438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6" idx="0"/>
          </p:cNvCxnSpPr>
          <p:nvPr/>
        </p:nvCxnSpPr>
        <p:spPr>
          <a:xfrm>
            <a:off x="5664842" y="3738248"/>
            <a:ext cx="3810" cy="235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loud 28"/>
          <p:cNvSpPr/>
          <p:nvPr/>
        </p:nvSpPr>
        <p:spPr>
          <a:xfrm>
            <a:off x="7817256" y="4296070"/>
            <a:ext cx="3347436" cy="740664"/>
          </a:xfrm>
          <a:prstGeom prst="cloud">
            <a:avLst/>
          </a:prstGeom>
          <a:solidFill>
            <a:srgbClr val="4BACC6">
              <a:lumMod val="20000"/>
              <a:lumOff val="80000"/>
            </a:srgbClr>
          </a:solidFill>
          <a:ln w="12700" cap="flat" cmpd="sng" algn="ctr">
            <a:solidFill>
              <a:srgbClr val="4BACC6">
                <a:lumMod val="75000"/>
              </a:srgbClr>
            </a:solidFill>
            <a:prstDash val="solid"/>
          </a:ln>
          <a:effectLst/>
        </p:spPr>
        <p:txBody>
          <a:bodyPr lIns="0" tIns="0" rIns="0" bIns="0" rtlCol="0" anchor="ctr" anchorCtr="0">
            <a:noAutofit/>
          </a:bodyPr>
          <a:lstStyle/>
          <a:p>
            <a:pPr algn="ctr">
              <a:defRPr/>
            </a:pPr>
            <a:r>
              <a:rPr lang="en-US" kern="0">
                <a:solidFill>
                  <a:prstClr val="black"/>
                </a:solidFill>
                <a:cs typeface="Arial" pitchFamily="34" charset="0"/>
              </a:rPr>
              <a:t>agent scope</a:t>
            </a:r>
          </a:p>
        </p:txBody>
      </p:sp>
      <p:sp>
        <p:nvSpPr>
          <p:cNvPr id="39" name="Rectangle 38"/>
          <p:cNvSpPr/>
          <p:nvPr/>
        </p:nvSpPr>
        <p:spPr>
          <a:xfrm>
            <a:off x="7816385" y="3923335"/>
            <a:ext cx="3347436" cy="86411"/>
          </a:xfrm>
          <a:prstGeom prst="rect">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kern="0">
              <a:solidFill>
                <a:prstClr val="white"/>
              </a:solidFill>
            </a:endParaRPr>
          </a:p>
        </p:txBody>
      </p:sp>
      <p:sp>
        <p:nvSpPr>
          <p:cNvPr id="51" name="Cloud 50"/>
          <p:cNvSpPr/>
          <p:nvPr/>
        </p:nvSpPr>
        <p:spPr>
          <a:xfrm>
            <a:off x="7817256" y="2925842"/>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wg_scope0</a:t>
            </a:r>
          </a:p>
        </p:txBody>
      </p:sp>
      <p:sp>
        <p:nvSpPr>
          <p:cNvPr id="52" name="TextBox 167"/>
          <p:cNvSpPr txBox="1">
            <a:spLocks noChangeArrowheads="1"/>
          </p:cNvSpPr>
          <p:nvPr/>
        </p:nvSpPr>
        <p:spPr bwMode="auto">
          <a:xfrm>
            <a:off x="8519877" y="2275096"/>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1</a:t>
            </a:r>
          </a:p>
        </p:txBody>
      </p:sp>
      <p:sp>
        <p:nvSpPr>
          <p:cNvPr id="53" name="TextBox 167"/>
          <p:cNvSpPr txBox="1">
            <a:spLocks noChangeArrowheads="1"/>
          </p:cNvSpPr>
          <p:nvPr/>
        </p:nvSpPr>
        <p:spPr bwMode="auto">
          <a:xfrm>
            <a:off x="8026582" y="2275096"/>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0</a:t>
            </a:r>
          </a:p>
        </p:txBody>
      </p:sp>
      <p:sp>
        <p:nvSpPr>
          <p:cNvPr id="54" name="TextBox 744"/>
          <p:cNvSpPr txBox="1">
            <a:spLocks noChangeArrowheads="1"/>
          </p:cNvSpPr>
          <p:nvPr/>
        </p:nvSpPr>
        <p:spPr bwMode="auto">
          <a:xfrm>
            <a:off x="8035427" y="2016471"/>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wg0</a:t>
            </a:r>
          </a:p>
        </p:txBody>
      </p:sp>
      <p:cxnSp>
        <p:nvCxnSpPr>
          <p:cNvPr id="55" name="Curved Connector 54"/>
          <p:cNvCxnSpPr/>
          <p:nvPr/>
        </p:nvCxnSpPr>
        <p:spPr>
          <a:xfrm rot="16200000" flipH="1">
            <a:off x="8301732" y="2424514"/>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56" name="Curved Connector 55"/>
          <p:cNvCxnSpPr/>
          <p:nvPr/>
        </p:nvCxnSpPr>
        <p:spPr>
          <a:xfrm rot="16200000" flipH="1">
            <a:off x="8778702" y="2424514"/>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57" name="Rectangle 56"/>
          <p:cNvSpPr/>
          <p:nvPr/>
        </p:nvSpPr>
        <p:spPr>
          <a:xfrm>
            <a:off x="8090593" y="2073048"/>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cxnSp>
        <p:nvCxnSpPr>
          <p:cNvPr id="59" name="Straight Arrow Connector 58"/>
          <p:cNvCxnSpPr/>
          <p:nvPr/>
        </p:nvCxnSpPr>
        <p:spPr>
          <a:xfrm>
            <a:off x="8322813" y="2654265"/>
            <a:ext cx="0" cy="357988"/>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60" name="Straight Arrow Connector 59"/>
          <p:cNvCxnSpPr/>
          <p:nvPr/>
        </p:nvCxnSpPr>
        <p:spPr>
          <a:xfrm>
            <a:off x="8791900" y="2661614"/>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62" name="Cloud 61"/>
          <p:cNvSpPr/>
          <p:nvPr/>
        </p:nvSpPr>
        <p:spPr>
          <a:xfrm>
            <a:off x="9559920" y="2921727"/>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wg_scope1</a:t>
            </a:r>
          </a:p>
        </p:txBody>
      </p:sp>
      <p:sp>
        <p:nvSpPr>
          <p:cNvPr id="63" name="TextBox 167"/>
          <p:cNvSpPr txBox="1">
            <a:spLocks noChangeArrowheads="1"/>
          </p:cNvSpPr>
          <p:nvPr/>
        </p:nvSpPr>
        <p:spPr bwMode="auto">
          <a:xfrm>
            <a:off x="10262541" y="227098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3</a:t>
            </a:r>
          </a:p>
        </p:txBody>
      </p:sp>
      <p:sp>
        <p:nvSpPr>
          <p:cNvPr id="64" name="TextBox 167"/>
          <p:cNvSpPr txBox="1">
            <a:spLocks noChangeArrowheads="1"/>
          </p:cNvSpPr>
          <p:nvPr/>
        </p:nvSpPr>
        <p:spPr bwMode="auto">
          <a:xfrm>
            <a:off x="9769245" y="227098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2</a:t>
            </a:r>
          </a:p>
        </p:txBody>
      </p:sp>
      <p:sp>
        <p:nvSpPr>
          <p:cNvPr id="65" name="TextBox 744"/>
          <p:cNvSpPr txBox="1">
            <a:spLocks noChangeArrowheads="1"/>
          </p:cNvSpPr>
          <p:nvPr/>
        </p:nvSpPr>
        <p:spPr bwMode="auto">
          <a:xfrm>
            <a:off x="9778091" y="2012356"/>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wg1</a:t>
            </a:r>
          </a:p>
        </p:txBody>
      </p:sp>
      <p:cxnSp>
        <p:nvCxnSpPr>
          <p:cNvPr id="66" name="Curved Connector 65"/>
          <p:cNvCxnSpPr/>
          <p:nvPr/>
        </p:nvCxnSpPr>
        <p:spPr>
          <a:xfrm rot="16200000" flipH="1">
            <a:off x="10044395" y="2420399"/>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67" name="Curved Connector 66"/>
          <p:cNvCxnSpPr/>
          <p:nvPr/>
        </p:nvCxnSpPr>
        <p:spPr>
          <a:xfrm rot="16200000" flipH="1">
            <a:off x="10521366" y="2420399"/>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68" name="Rectangle 67"/>
          <p:cNvSpPr/>
          <p:nvPr/>
        </p:nvSpPr>
        <p:spPr>
          <a:xfrm>
            <a:off x="9833257" y="2068934"/>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cxnSp>
        <p:nvCxnSpPr>
          <p:cNvPr id="69" name="Straight Arrow Connector 68"/>
          <p:cNvCxnSpPr/>
          <p:nvPr/>
        </p:nvCxnSpPr>
        <p:spPr>
          <a:xfrm>
            <a:off x="10065477" y="2665705"/>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70" name="Straight Arrow Connector 69"/>
          <p:cNvCxnSpPr/>
          <p:nvPr/>
        </p:nvCxnSpPr>
        <p:spPr>
          <a:xfrm>
            <a:off x="10534564" y="2657499"/>
            <a:ext cx="0" cy="296266"/>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71" name="Straight Arrow Connector 70"/>
          <p:cNvCxnSpPr/>
          <p:nvPr/>
        </p:nvCxnSpPr>
        <p:spPr>
          <a:xfrm>
            <a:off x="8329595" y="3621243"/>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72" name="Straight Arrow Connector 71"/>
          <p:cNvCxnSpPr/>
          <p:nvPr/>
        </p:nvCxnSpPr>
        <p:spPr>
          <a:xfrm>
            <a:off x="8798682" y="3628592"/>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73" name="Straight Arrow Connector 72"/>
          <p:cNvCxnSpPr/>
          <p:nvPr/>
        </p:nvCxnSpPr>
        <p:spPr>
          <a:xfrm>
            <a:off x="10078385" y="3621243"/>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74" name="Straight Arrow Connector 73"/>
          <p:cNvCxnSpPr/>
          <p:nvPr/>
        </p:nvCxnSpPr>
        <p:spPr>
          <a:xfrm>
            <a:off x="10547472" y="3628592"/>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75" name="Straight Arrow Connector 74"/>
          <p:cNvCxnSpPr/>
          <p:nvPr/>
        </p:nvCxnSpPr>
        <p:spPr>
          <a:xfrm>
            <a:off x="9255425" y="4032723"/>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76" name="Straight Arrow Connector 75"/>
          <p:cNvCxnSpPr/>
          <p:nvPr/>
        </p:nvCxnSpPr>
        <p:spPr>
          <a:xfrm>
            <a:off x="9724512" y="4040072"/>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80" name="Rectangle 79"/>
          <p:cNvSpPr/>
          <p:nvPr/>
        </p:nvSpPr>
        <p:spPr>
          <a:xfrm>
            <a:off x="227972" y="4496609"/>
            <a:ext cx="310896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err="1">
                <a:solidFill>
                  <a:schemeClr val="tx1"/>
                </a:solidFill>
                <a:latin typeface="Consolas" panose="020B0609020204030204" pitchFamily="49" charset="0"/>
                <a:cs typeface="Consolas" panose="020B0609020204030204" pitchFamily="49" charset="0"/>
              </a:rPr>
              <a:t>cas_acq_</a:t>
            </a:r>
            <a:r>
              <a:rPr lang="en-US" b="1" err="1">
                <a:solidFill>
                  <a:srgbClr val="00B050"/>
                </a:solidFill>
                <a:latin typeface="Consolas" panose="020B0609020204030204" pitchFamily="49" charset="0"/>
                <a:cs typeface="Consolas" panose="020B0609020204030204" pitchFamily="49" charset="0"/>
              </a:rPr>
              <a:t>wg</a:t>
            </a:r>
            <a:r>
              <a:rPr lang="en-US">
                <a:solidFill>
                  <a:schemeClr val="tx1"/>
                </a:solidFill>
                <a:latin typeface="Consolas" panose="020B0609020204030204" pitchFamily="49" charset="0"/>
                <a:cs typeface="Consolas" panose="020B0609020204030204" pitchFamily="49" charset="0"/>
              </a:rPr>
              <a:t>(&amp;L, 0, 1)</a:t>
            </a:r>
          </a:p>
        </p:txBody>
      </p:sp>
      <p:sp>
        <p:nvSpPr>
          <p:cNvPr id="81" name="Rectangle 80"/>
          <p:cNvSpPr/>
          <p:nvPr/>
        </p:nvSpPr>
        <p:spPr>
          <a:xfrm>
            <a:off x="231782" y="5098124"/>
            <a:ext cx="310896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err="1">
                <a:solidFill>
                  <a:schemeClr val="tx1"/>
                </a:solidFill>
                <a:latin typeface="Consolas" panose="020B0609020204030204" pitchFamily="49" charset="0"/>
                <a:cs typeface="Consolas" panose="020B0609020204030204" pitchFamily="49" charset="0"/>
              </a:rPr>
              <a:t>ld</a:t>
            </a:r>
            <a:r>
              <a:rPr lang="en-US">
                <a:solidFill>
                  <a:schemeClr val="tx1"/>
                </a:solidFill>
                <a:latin typeface="Consolas" panose="020B0609020204030204" pitchFamily="49" charset="0"/>
                <a:cs typeface="Consolas" panose="020B0609020204030204" pitchFamily="49" charset="0"/>
              </a:rPr>
              <a:t>(R1, data)</a:t>
            </a:r>
          </a:p>
        </p:txBody>
      </p:sp>
      <p:cxnSp>
        <p:nvCxnSpPr>
          <p:cNvPr id="84" name="Straight Arrow Connector 83"/>
          <p:cNvCxnSpPr/>
          <p:nvPr/>
        </p:nvCxnSpPr>
        <p:spPr>
          <a:xfrm>
            <a:off x="1778642" y="4862090"/>
            <a:ext cx="3810" cy="235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63647" y="2190578"/>
            <a:ext cx="1287532" cy="348557"/>
          </a:xfrm>
          <a:prstGeom prst="rect">
            <a:avLst/>
          </a:prstGeom>
        </p:spPr>
        <p:txBody>
          <a:bodyPr wrap="none" rtlCol="0" anchor="ctr" anchorCtr="0">
            <a:spAutoFit/>
          </a:bodyPr>
          <a:lstStyle/>
          <a:p>
            <a:pPr>
              <a:lnSpc>
                <a:spcPct val="90000"/>
              </a:lnSpc>
              <a:spcBef>
                <a:spcPts val="300"/>
              </a:spcBef>
              <a:spcAft>
                <a:spcPts val="300"/>
              </a:spcAft>
              <a:buClr>
                <a:srgbClr val="FFFFFF"/>
              </a:buClr>
            </a:pPr>
            <a:r>
              <a:rPr lang="en-US" b="1" u="sng">
                <a:solidFill>
                  <a:schemeClr val="bg1">
                    <a:lumMod val="50000"/>
                  </a:schemeClr>
                </a:solidFill>
                <a:latin typeface="Courier New" panose="02070309020205020404" pitchFamily="49" charset="0"/>
                <a:ea typeface="MS PGothic" pitchFamily="34" charset="-128"/>
                <a:cs typeface="Courier New" panose="02070309020205020404" pitchFamily="49" charset="0"/>
              </a:rPr>
              <a:t>thread 0</a:t>
            </a:r>
            <a:endParaRPr lang="en-US" sz="2400" b="1" u="sng">
              <a:solidFill>
                <a:schemeClr val="bg1">
                  <a:lumMod val="50000"/>
                </a:schemeClr>
              </a:solidFill>
              <a:latin typeface="Courier New" panose="02070309020205020404" pitchFamily="49" charset="0"/>
              <a:ea typeface="MS PGothic" pitchFamily="34" charset="-128"/>
              <a:cs typeface="Courier New" panose="02070309020205020404" pitchFamily="49" charset="0"/>
            </a:endParaRPr>
          </a:p>
        </p:txBody>
      </p:sp>
      <p:sp>
        <p:nvSpPr>
          <p:cNvPr id="91" name="TextBox 90"/>
          <p:cNvSpPr txBox="1"/>
          <p:nvPr/>
        </p:nvSpPr>
        <p:spPr>
          <a:xfrm>
            <a:off x="140159" y="4121791"/>
            <a:ext cx="1287532" cy="348557"/>
          </a:xfrm>
          <a:prstGeom prst="rect">
            <a:avLst/>
          </a:prstGeom>
        </p:spPr>
        <p:txBody>
          <a:bodyPr wrap="none" rtlCol="0" anchor="ctr" anchorCtr="0">
            <a:spAutoFit/>
          </a:bodyPr>
          <a:lstStyle/>
          <a:p>
            <a:pPr>
              <a:lnSpc>
                <a:spcPct val="90000"/>
              </a:lnSpc>
              <a:spcBef>
                <a:spcPts val="300"/>
              </a:spcBef>
              <a:spcAft>
                <a:spcPts val="300"/>
              </a:spcAft>
              <a:buClr>
                <a:srgbClr val="FFFFFF"/>
              </a:buClr>
            </a:pPr>
            <a:r>
              <a:rPr lang="en-US" b="1" u="sng">
                <a:solidFill>
                  <a:schemeClr val="bg1">
                    <a:lumMod val="50000"/>
                  </a:schemeClr>
                </a:solidFill>
                <a:latin typeface="Courier New" panose="02070309020205020404" pitchFamily="49" charset="0"/>
                <a:ea typeface="MS PGothic" pitchFamily="34" charset="-128"/>
                <a:cs typeface="Courier New" panose="02070309020205020404" pitchFamily="49" charset="0"/>
              </a:rPr>
              <a:t>thread 1</a:t>
            </a:r>
            <a:endParaRPr lang="en-US" sz="2400" b="1" u="sng">
              <a:solidFill>
                <a:schemeClr val="bg1">
                  <a:lumMod val="50000"/>
                </a:schemeClr>
              </a:solidFill>
              <a:latin typeface="Courier New" panose="02070309020205020404" pitchFamily="49" charset="0"/>
              <a:ea typeface="MS PGothic" pitchFamily="34" charset="-128"/>
              <a:cs typeface="Courier New" panose="02070309020205020404" pitchFamily="49" charset="0"/>
            </a:endParaRPr>
          </a:p>
        </p:txBody>
      </p:sp>
      <p:sp>
        <p:nvSpPr>
          <p:cNvPr id="92" name="TextBox 91"/>
          <p:cNvSpPr txBox="1"/>
          <p:nvPr/>
        </p:nvSpPr>
        <p:spPr>
          <a:xfrm>
            <a:off x="3980591" y="2177147"/>
            <a:ext cx="1287532" cy="348557"/>
          </a:xfrm>
          <a:prstGeom prst="rect">
            <a:avLst/>
          </a:prstGeom>
        </p:spPr>
        <p:txBody>
          <a:bodyPr wrap="none" rtlCol="0" anchor="ctr" anchorCtr="0">
            <a:spAutoFit/>
          </a:bodyPr>
          <a:lstStyle/>
          <a:p>
            <a:pPr>
              <a:lnSpc>
                <a:spcPct val="90000"/>
              </a:lnSpc>
              <a:spcBef>
                <a:spcPts val="300"/>
              </a:spcBef>
              <a:spcAft>
                <a:spcPts val="300"/>
              </a:spcAft>
              <a:buClr>
                <a:srgbClr val="FFFFFF"/>
              </a:buClr>
            </a:pPr>
            <a:r>
              <a:rPr lang="en-US" b="1" u="sng">
                <a:solidFill>
                  <a:schemeClr val="bg1">
                    <a:lumMod val="50000"/>
                  </a:schemeClr>
                </a:solidFill>
                <a:latin typeface="Courier New" panose="02070309020205020404" pitchFamily="49" charset="0"/>
                <a:ea typeface="MS PGothic" pitchFamily="34" charset="-128"/>
                <a:cs typeface="Courier New" panose="02070309020205020404" pitchFamily="49" charset="0"/>
              </a:rPr>
              <a:t>thread 2</a:t>
            </a:r>
            <a:endParaRPr lang="en-US" sz="2400" b="1" u="sng">
              <a:solidFill>
                <a:schemeClr val="bg1">
                  <a:lumMod val="50000"/>
                </a:schemeClr>
              </a:solidFill>
              <a:latin typeface="Courier New" panose="02070309020205020404" pitchFamily="49" charset="0"/>
              <a:ea typeface="MS PGothic" pitchFamily="34" charset="-128"/>
              <a:cs typeface="Courier New" panose="02070309020205020404" pitchFamily="49" charset="0"/>
            </a:endParaRPr>
          </a:p>
        </p:txBody>
      </p:sp>
      <p:sp>
        <p:nvSpPr>
          <p:cNvPr id="88" name="Right Arrow 87"/>
          <p:cNvSpPr/>
          <p:nvPr/>
        </p:nvSpPr>
        <p:spPr>
          <a:xfrm rot="5400000">
            <a:off x="7274338" y="3429933"/>
            <a:ext cx="1947345"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89" name="Right Arrow 88"/>
          <p:cNvSpPr/>
          <p:nvPr/>
        </p:nvSpPr>
        <p:spPr>
          <a:xfrm rot="5400000">
            <a:off x="9042508" y="3425365"/>
            <a:ext cx="1956492"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78" name="Right Arrow 77"/>
          <p:cNvSpPr/>
          <p:nvPr/>
        </p:nvSpPr>
        <p:spPr>
          <a:xfrm rot="5400000">
            <a:off x="7973691" y="2709606"/>
            <a:ext cx="548640"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79" name="Right Arrow 78"/>
          <p:cNvSpPr/>
          <p:nvPr/>
        </p:nvSpPr>
        <p:spPr>
          <a:xfrm rot="5400000">
            <a:off x="8584736" y="2719827"/>
            <a:ext cx="548640"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86" name="Multiply 85"/>
          <p:cNvSpPr/>
          <p:nvPr/>
        </p:nvSpPr>
        <p:spPr>
          <a:xfrm>
            <a:off x="9640394" y="2827697"/>
            <a:ext cx="1471876" cy="959671"/>
          </a:xfrm>
          <a:prstGeom prst="mathMultiply">
            <a:avLst>
              <a:gd name="adj1" fmla="val 11531"/>
            </a:avLst>
          </a:prstGeom>
          <a:solidFill>
            <a:srgbClr val="ED1C24">
              <a:alpha val="83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3200" kern="0">
              <a:solidFill>
                <a:srgbClr val="FFFFFF"/>
              </a:solidFill>
            </a:endParaRPr>
          </a:p>
        </p:txBody>
      </p:sp>
      <p:sp>
        <p:nvSpPr>
          <p:cNvPr id="85" name="Right Arrow 84"/>
          <p:cNvSpPr>
            <a:spLocks noChangeAspect="1"/>
          </p:cNvSpPr>
          <p:nvPr/>
        </p:nvSpPr>
        <p:spPr>
          <a:xfrm rot="4672210">
            <a:off x="8233817" y="3838255"/>
            <a:ext cx="1020660" cy="452628"/>
          </a:xfrm>
          <a:prstGeom prst="rightArrow">
            <a:avLst/>
          </a:prstGeom>
          <a:solidFill>
            <a:srgbClr val="92D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rIns="0" rtlCol="0" anchor="ctr" anchorCtr="0"/>
          <a:lstStyle/>
          <a:p>
            <a:pPr algn="ctr" defTabSz="457200">
              <a:defRPr/>
            </a:pPr>
            <a:r>
              <a:rPr lang="en-US" kern="0">
                <a:solidFill>
                  <a:prstClr val="black"/>
                </a:solidFill>
                <a:latin typeface="Consolas" pitchFamily="49" charset="0"/>
                <a:cs typeface="Consolas" pitchFamily="49" charset="0"/>
              </a:rPr>
              <a:t>flush</a:t>
            </a:r>
          </a:p>
        </p:txBody>
      </p:sp>
      <p:sp>
        <p:nvSpPr>
          <p:cNvPr id="93" name="TextBox 92"/>
          <p:cNvSpPr txBox="1"/>
          <p:nvPr/>
        </p:nvSpPr>
        <p:spPr>
          <a:xfrm>
            <a:off x="1883055" y="3732843"/>
            <a:ext cx="498855" cy="369332"/>
          </a:xfrm>
          <a:prstGeom prst="rect">
            <a:avLst/>
          </a:prstGeom>
        </p:spPr>
        <p:txBody>
          <a:bodyPr wrap="none" rtlCol="0" anchor="ctr" anchorCtr="0">
            <a:spAutoFit/>
          </a:bodyPr>
          <a:lstStyle/>
          <a:p>
            <a:pPr>
              <a:lnSpc>
                <a:spcPct val="90000"/>
              </a:lnSpc>
              <a:spcBef>
                <a:spcPts val="300"/>
              </a:spcBef>
              <a:spcAft>
                <a:spcPts val="300"/>
              </a:spcAft>
              <a:buClr>
                <a:srgbClr val="FFFFFF"/>
              </a:buClr>
            </a:pPr>
            <a:r>
              <a:rPr lang="en-US" sz="2000" b="1">
                <a:solidFill>
                  <a:srgbClr val="00B050"/>
                </a:solidFill>
                <a:latin typeface="+mj-lt"/>
                <a:ea typeface="MS PGothic" pitchFamily="34" charset="-128"/>
              </a:rPr>
              <a:t>OK</a:t>
            </a:r>
          </a:p>
        </p:txBody>
      </p:sp>
      <p:sp>
        <p:nvSpPr>
          <p:cNvPr id="94" name="Content Placeholder 2"/>
          <p:cNvSpPr txBox="1">
            <a:spLocks/>
          </p:cNvSpPr>
          <p:nvPr/>
        </p:nvSpPr>
        <p:spPr bwMode="auto">
          <a:xfrm>
            <a:off x="3443493" y="5281004"/>
            <a:ext cx="7328683" cy="119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chemeClr val="accent2"/>
                </a:solidFill>
              </a:rPr>
              <a:t>Complex memory model - heterogeneous races</a:t>
            </a:r>
          </a:p>
          <a:p>
            <a:pPr marL="0" indent="0" algn="ctr">
              <a:buNone/>
            </a:pPr>
            <a:r>
              <a:rPr lang="en-US" sz="2800" b="1" dirty="0">
                <a:solidFill>
                  <a:schemeClr val="accent2"/>
                </a:solidFill>
              </a:rPr>
              <a:t>Efficient dynamic sharing not possible</a:t>
            </a:r>
          </a:p>
        </p:txBody>
      </p:sp>
      <p:sp>
        <p:nvSpPr>
          <p:cNvPr id="3" name="Rectangle 2"/>
          <p:cNvSpPr/>
          <p:nvPr/>
        </p:nvSpPr>
        <p:spPr>
          <a:xfrm>
            <a:off x="222257" y="3146023"/>
            <a:ext cx="3112770" cy="360234"/>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95" name="Rectangle 94"/>
          <p:cNvSpPr/>
          <p:nvPr/>
        </p:nvSpPr>
        <p:spPr>
          <a:xfrm>
            <a:off x="4110362" y="3368832"/>
            <a:ext cx="3112770" cy="360234"/>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5" name="Rectangle 4"/>
          <p:cNvSpPr/>
          <p:nvPr/>
        </p:nvSpPr>
        <p:spPr>
          <a:xfrm>
            <a:off x="163647" y="2073048"/>
            <a:ext cx="3279847" cy="3535272"/>
          </a:xfrm>
          <a:prstGeom prst="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77" name="Rectangle 76"/>
          <p:cNvSpPr/>
          <p:nvPr/>
        </p:nvSpPr>
        <p:spPr>
          <a:xfrm>
            <a:off x="3980591" y="2068934"/>
            <a:ext cx="3279847" cy="3212070"/>
          </a:xfrm>
          <a:prstGeom prst="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6" name="TextBox 5"/>
          <p:cNvSpPr txBox="1"/>
          <p:nvPr/>
        </p:nvSpPr>
        <p:spPr>
          <a:xfrm>
            <a:off x="1238250" y="1163996"/>
            <a:ext cx="6229350"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1" i="0" u="none" strike="noStrike" kern="1200" cap="none" spc="0" normalizeH="0" baseline="0" noProof="0">
                <a:ln>
                  <a:noFill/>
                </a:ln>
                <a:solidFill>
                  <a:schemeClr val="accent3"/>
                </a:solidFill>
                <a:effectLst/>
                <a:uLnTx/>
                <a:uFillTx/>
                <a:latin typeface="+mj-lt"/>
                <a:ea typeface="MS PGothic" pitchFamily="34" charset="-128"/>
                <a:cs typeface="+mn-cs"/>
              </a:rPr>
              <a:t>SC for HRF = SC for DRF + scopes</a:t>
            </a:r>
          </a:p>
        </p:txBody>
      </p:sp>
      <p:sp>
        <p:nvSpPr>
          <p:cNvPr id="87" name="Cloud 86"/>
          <p:cNvSpPr/>
          <p:nvPr/>
        </p:nvSpPr>
        <p:spPr>
          <a:xfrm>
            <a:off x="7924800" y="3016250"/>
            <a:ext cx="1243013" cy="517525"/>
          </a:xfrm>
          <a:prstGeom prst="cloud">
            <a:avLst/>
          </a:prstGeom>
          <a:solidFill>
            <a:srgbClr val="C0504D">
              <a:lumMod val="20000"/>
              <a:lumOff val="80000"/>
            </a:srgbClr>
          </a:solidFill>
          <a:ln w="12700" cap="flat" cmpd="sng" algn="ctr">
            <a:noFill/>
            <a:prstDash val="solid"/>
          </a:ln>
          <a:effectLst/>
        </p:spPr>
        <p:txBody>
          <a:bodyPr lIns="27432" tIns="0" rIns="27432" bIns="0" rtlCol="0" anchor="ctr">
            <a:noAutofit/>
          </a:bodyPr>
          <a:lstStyle/>
          <a:p>
            <a:pPr algn="ctr">
              <a:defRPr/>
            </a:pPr>
            <a:r>
              <a:rPr lang="en-US" sz="1600" kern="0" dirty="0">
                <a:solidFill>
                  <a:prstClr val="black"/>
                </a:solidFill>
                <a:cs typeface="Arial" pitchFamily="34" charset="0"/>
              </a:rPr>
              <a:t>L1</a:t>
            </a:r>
            <a:endParaRPr lang="en-US" sz="1400" kern="0" dirty="0">
              <a:solidFill>
                <a:prstClr val="black"/>
              </a:solidFill>
              <a:cs typeface="Arial" pitchFamily="34" charset="0"/>
            </a:endParaRPr>
          </a:p>
        </p:txBody>
      </p:sp>
      <p:sp>
        <p:nvSpPr>
          <p:cNvPr id="96" name="Cloud 95"/>
          <p:cNvSpPr/>
          <p:nvPr/>
        </p:nvSpPr>
        <p:spPr>
          <a:xfrm>
            <a:off x="9734551" y="3007256"/>
            <a:ext cx="1161974" cy="517850"/>
          </a:xfrm>
          <a:prstGeom prst="cloud">
            <a:avLst/>
          </a:prstGeom>
          <a:solidFill>
            <a:srgbClr val="C0504D">
              <a:lumMod val="20000"/>
              <a:lumOff val="80000"/>
            </a:srgbClr>
          </a:solidFill>
          <a:ln w="12700" cap="flat" cmpd="sng" algn="ctr">
            <a:no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L1</a:t>
            </a:r>
            <a:endParaRPr lang="en-US" sz="1400" kern="0">
              <a:solidFill>
                <a:prstClr val="black"/>
              </a:solidFill>
              <a:cs typeface="Arial" pitchFamily="34" charset="0"/>
            </a:endParaRPr>
          </a:p>
        </p:txBody>
      </p:sp>
      <p:sp>
        <p:nvSpPr>
          <p:cNvPr id="97" name="Cloud 96"/>
          <p:cNvSpPr/>
          <p:nvPr/>
        </p:nvSpPr>
        <p:spPr>
          <a:xfrm>
            <a:off x="8560053" y="4470348"/>
            <a:ext cx="2041667" cy="391742"/>
          </a:xfrm>
          <a:prstGeom prst="cloud">
            <a:avLst/>
          </a:prstGeom>
          <a:solidFill>
            <a:srgbClr val="4BACC6">
              <a:lumMod val="20000"/>
              <a:lumOff val="80000"/>
            </a:srgbClr>
          </a:solidFill>
          <a:ln w="12700" cap="flat" cmpd="sng" algn="ctr">
            <a:noFill/>
            <a:prstDash val="solid"/>
          </a:ln>
          <a:effectLst/>
        </p:spPr>
        <p:txBody>
          <a:bodyPr lIns="0" tIns="0" rIns="0" bIns="0" rtlCol="0" anchor="ctr" anchorCtr="0">
            <a:noAutofit/>
          </a:bodyPr>
          <a:lstStyle/>
          <a:p>
            <a:pPr algn="ctr">
              <a:defRPr/>
            </a:pPr>
            <a:r>
              <a:rPr lang="en-US" kern="0">
                <a:solidFill>
                  <a:prstClr val="black"/>
                </a:solidFill>
                <a:cs typeface="Arial" pitchFamily="34" charset="0"/>
              </a:rPr>
              <a:t>L2</a:t>
            </a:r>
          </a:p>
        </p:txBody>
      </p:sp>
      <p:cxnSp>
        <p:nvCxnSpPr>
          <p:cNvPr id="42" name="Straight Arrow Connector 41"/>
          <p:cNvCxnSpPr/>
          <p:nvPr/>
        </p:nvCxnSpPr>
        <p:spPr>
          <a:xfrm>
            <a:off x="3342543" y="3319274"/>
            <a:ext cx="777240" cy="23842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84302" y="3522564"/>
            <a:ext cx="826060" cy="369332"/>
          </a:xfrm>
          <a:prstGeom prst="rect">
            <a:avLst/>
          </a:prstGeom>
        </p:spPr>
        <p:txBody>
          <a:bodyPr wrap="none" rtlCol="0" anchor="ctr" anchorCtr="0">
            <a:spAutoFit/>
          </a:bodyPr>
          <a:lstStyle/>
          <a:p>
            <a:pPr>
              <a:lnSpc>
                <a:spcPct val="90000"/>
              </a:lnSpc>
              <a:spcBef>
                <a:spcPts val="300"/>
              </a:spcBef>
              <a:spcAft>
                <a:spcPts val="300"/>
              </a:spcAft>
              <a:buClr>
                <a:srgbClr val="FFFFFF"/>
              </a:buClr>
            </a:pPr>
            <a:r>
              <a:rPr lang="en-US" sz="2000" b="1">
                <a:solidFill>
                  <a:srgbClr val="FF0000"/>
                </a:solidFill>
                <a:latin typeface="+mj-lt"/>
                <a:ea typeface="MS PGothic" pitchFamily="34" charset="-128"/>
              </a:rPr>
              <a:t>RACE!</a:t>
            </a:r>
          </a:p>
        </p:txBody>
      </p:sp>
    </p:spTree>
    <p:custDataLst>
      <p:tags r:id="rId1"/>
    </p:custDataLst>
    <p:extLst>
      <p:ext uri="{BB962C8B-B14F-4D97-AF65-F5344CB8AC3E}">
        <p14:creationId xmlns:p14="http://schemas.microsoft.com/office/powerpoint/2010/main" val="961066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87"/>
                                        </p:tgtEl>
                                      </p:cBhvr>
                                    </p:animEffect>
                                    <p:set>
                                      <p:cBhvr>
                                        <p:cTn id="11" dur="1" fill="hold">
                                          <p:stCondLst>
                                            <p:cond delay="499"/>
                                          </p:stCondLst>
                                        </p:cTn>
                                        <p:tgtEl>
                                          <p:spTgt spid="87"/>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96"/>
                                        </p:tgtEl>
                                      </p:cBhvr>
                                    </p:animEffect>
                                    <p:set>
                                      <p:cBhvr>
                                        <p:cTn id="14" dur="1" fill="hold">
                                          <p:stCondLst>
                                            <p:cond delay="499"/>
                                          </p:stCondLst>
                                        </p:cTn>
                                        <p:tgtEl>
                                          <p:spTgt spid="9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7"/>
                                        </p:tgtEl>
                                      </p:cBhvr>
                                    </p:animEffect>
                                    <p:set>
                                      <p:cBhvr>
                                        <p:cTn id="19" dur="1" fill="hold">
                                          <p:stCondLst>
                                            <p:cond delay="499"/>
                                          </p:stCondLst>
                                        </p:cTn>
                                        <p:tgtEl>
                                          <p:spTgt spid="9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9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7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7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82"/>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93"/>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84"/>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80"/>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9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8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3"/>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40"/>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8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8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86"/>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9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88"/>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2" nodeType="clickEffect">
                                  <p:stCondLst>
                                    <p:cond delay="0"/>
                                  </p:stCondLst>
                                  <p:childTnLst>
                                    <p:set>
                                      <p:cBhvr>
                                        <p:cTn id="112" dur="1" fill="hold">
                                          <p:stCondLst>
                                            <p:cond delay="0"/>
                                          </p:stCondLst>
                                        </p:cTn>
                                        <p:tgtEl>
                                          <p:spTgt spid="89"/>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7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2" nodeType="clickEffect">
                                  <p:stCondLst>
                                    <p:cond delay="0"/>
                                  </p:stCondLst>
                                  <p:childTnLst>
                                    <p:set>
                                      <p:cBhvr>
                                        <p:cTn id="118" dur="1" fill="hold">
                                          <p:stCondLst>
                                            <p:cond delay="0"/>
                                          </p:stCondLst>
                                        </p:cTn>
                                        <p:tgtEl>
                                          <p:spTgt spid="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86"/>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95"/>
                                        </p:tgtEl>
                                        <p:attrNameLst>
                                          <p:attrName>style.visibility</p:attrName>
                                        </p:attrNameLst>
                                      </p:cBhvr>
                                      <p:to>
                                        <p:strVal val="visible"/>
                                      </p:to>
                                    </p:set>
                                  </p:childTnLst>
                                </p:cTn>
                              </p:par>
                              <p:par>
                                <p:cTn id="125" presetID="1" presetClass="exit" presetSubtype="0" fill="hold" grpId="3" nodeType="withEffect">
                                  <p:stCondLst>
                                    <p:cond delay="0"/>
                                  </p:stCondLst>
                                  <p:childTnLst>
                                    <p:set>
                                      <p:cBhvr>
                                        <p:cTn id="126" dur="1" fill="hold">
                                          <p:stCondLst>
                                            <p:cond delay="0"/>
                                          </p:stCondLst>
                                        </p:cTn>
                                        <p:tgtEl>
                                          <p:spTgt spid="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3" grpId="0" animBg="1"/>
      <p:bldP spid="27" grpId="0" animBg="1"/>
      <p:bldP spid="30" grpId="0" animBg="1"/>
      <p:bldP spid="36" grpId="0" animBg="1"/>
      <p:bldP spid="38" grpId="0"/>
      <p:bldP spid="41" grpId="0"/>
      <p:bldP spid="41" grpId="1"/>
      <p:bldP spid="80" grpId="0" animBg="1"/>
      <p:bldP spid="81" grpId="0" animBg="1"/>
      <p:bldP spid="91" grpId="0"/>
      <p:bldP spid="92" grpId="0"/>
      <p:bldP spid="88" grpId="0" animBg="1"/>
      <p:bldP spid="88" grpId="1" animBg="1"/>
      <p:bldP spid="89" grpId="0" animBg="1"/>
      <p:bldP spid="89" grpId="1" animBg="1"/>
      <p:bldP spid="89" grpId="2" animBg="1"/>
      <p:bldP spid="78" grpId="0" animBg="1"/>
      <p:bldP spid="78" grpId="1" animBg="1"/>
      <p:bldP spid="78" grpId="2" animBg="1"/>
      <p:bldP spid="79" grpId="0" animBg="1"/>
      <p:bldP spid="79" grpId="1" animBg="1"/>
      <p:bldP spid="86" grpId="0" animBg="1"/>
      <p:bldP spid="86" grpId="1" animBg="1"/>
      <p:bldP spid="86" grpId="2" animBg="1"/>
      <p:bldP spid="85" grpId="0" animBg="1"/>
      <p:bldP spid="85" grpId="1" animBg="1"/>
      <p:bldP spid="93" grpId="0"/>
      <p:bldP spid="93" grpId="1"/>
      <p:bldP spid="3" grpId="0" animBg="1"/>
      <p:bldP spid="3" grpId="1" animBg="1"/>
      <p:bldP spid="3" grpId="2" animBg="1"/>
      <p:bldP spid="3" grpId="3" animBg="1"/>
      <p:bldP spid="95" grpId="0" animBg="1"/>
      <p:bldP spid="95" grpId="1" animBg="1"/>
      <p:bldP spid="95" grpId="2" animBg="1"/>
      <p:bldP spid="6" grpId="0"/>
      <p:bldP spid="87" grpId="0" animBg="1"/>
      <p:bldP spid="96" grpId="0" animBg="1"/>
      <p:bldP spid="97"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loud 43"/>
          <p:cNvSpPr/>
          <p:nvPr/>
        </p:nvSpPr>
        <p:spPr>
          <a:xfrm>
            <a:off x="11015663" y="2792413"/>
            <a:ext cx="1633716" cy="741362"/>
          </a:xfrm>
          <a:prstGeom prst="cloud">
            <a:avLst/>
          </a:prstGeom>
          <a:solidFill>
            <a:srgbClr val="C0504D">
              <a:lumMod val="20000"/>
              <a:lumOff val="80000"/>
              <a:alpha val="6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err="1">
                <a:solidFill>
                  <a:schemeClr val="bg1">
                    <a:lumMod val="65000"/>
                  </a:schemeClr>
                </a:solidFill>
                <a:cs typeface="Arial" pitchFamily="34" charset="0"/>
              </a:rPr>
              <a:t>wg_scopeM</a:t>
            </a:r>
          </a:p>
        </p:txBody>
      </p:sp>
      <p:sp>
        <p:nvSpPr>
          <p:cNvPr id="43" name="Cloud 42"/>
          <p:cNvSpPr/>
          <p:nvPr/>
        </p:nvSpPr>
        <p:spPr>
          <a:xfrm>
            <a:off x="5894890" y="2874435"/>
            <a:ext cx="1604772" cy="740664"/>
          </a:xfrm>
          <a:prstGeom prst="cloud">
            <a:avLst/>
          </a:prstGeom>
          <a:solidFill>
            <a:srgbClr val="C0504D">
              <a:lumMod val="20000"/>
              <a:lumOff val="80000"/>
              <a:alpha val="6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err="1">
                <a:solidFill>
                  <a:schemeClr val="bg1">
                    <a:lumMod val="65000"/>
                  </a:schemeClr>
                </a:solidFill>
                <a:cs typeface="Arial" pitchFamily="34" charset="0"/>
              </a:rPr>
              <a:t>wg_scopeN</a:t>
            </a:r>
            <a:endParaRPr lang="en-US" sz="1600" kern="0">
              <a:solidFill>
                <a:schemeClr val="bg1">
                  <a:lumMod val="65000"/>
                </a:schemeClr>
              </a:solidFill>
              <a:cs typeface="Arial" pitchFamily="34" charset="0"/>
            </a:endParaRPr>
          </a:p>
        </p:txBody>
      </p:sp>
      <p:sp>
        <p:nvSpPr>
          <p:cNvPr id="2" name="Title 1"/>
          <p:cNvSpPr>
            <a:spLocks noGrp="1"/>
          </p:cNvSpPr>
          <p:nvPr>
            <p:ph type="title"/>
          </p:nvPr>
        </p:nvSpPr>
        <p:spPr/>
        <p:txBody>
          <a:bodyPr/>
          <a:lstStyle/>
          <a:p>
            <a:r>
              <a:rPr lang="en-US" dirty="0"/>
              <a:t>Prior Work: Remote Scope Promotion</a:t>
            </a:r>
          </a:p>
        </p:txBody>
      </p:sp>
      <p:sp>
        <p:nvSpPr>
          <p:cNvPr id="3" name="Content Placeholder 2"/>
          <p:cNvSpPr>
            <a:spLocks noGrp="1"/>
          </p:cNvSpPr>
          <p:nvPr>
            <p:ph idx="1"/>
          </p:nvPr>
        </p:nvSpPr>
        <p:spPr>
          <a:xfrm>
            <a:off x="393867" y="1422109"/>
            <a:ext cx="6287707" cy="3191518"/>
          </a:xfrm>
        </p:spPr>
        <p:txBody>
          <a:bodyPr/>
          <a:lstStyle/>
          <a:p>
            <a:pPr>
              <a:lnSpc>
                <a:spcPct val="150000"/>
              </a:lnSpc>
            </a:pPr>
            <a:r>
              <a:rPr lang="en-US" sz="2400" b="1" dirty="0"/>
              <a:t>Key idea: promote scope at remote cores</a:t>
            </a:r>
          </a:p>
          <a:p>
            <a:pPr lvl="1">
              <a:lnSpc>
                <a:spcPct val="150000"/>
              </a:lnSpc>
            </a:pPr>
            <a:r>
              <a:rPr lang="en-US" sz="2400" dirty="0"/>
              <a:t>Add new memory orders for remote synch</a:t>
            </a:r>
          </a:p>
          <a:p>
            <a:pPr lvl="2">
              <a:lnSpc>
                <a:spcPct val="150000"/>
              </a:lnSpc>
            </a:pPr>
            <a:r>
              <a:rPr lang="en-US" sz="2400" dirty="0"/>
              <a:t>Implementation </a:t>
            </a:r>
            <a:r>
              <a:rPr lang="en-US" sz="2400" dirty="0" smtClean="0"/>
              <a:t>uses </a:t>
            </a:r>
            <a:r>
              <a:rPr lang="en-US" sz="2400" dirty="0"/>
              <a:t>broadcasts</a:t>
            </a:r>
          </a:p>
          <a:p>
            <a:pPr lvl="1">
              <a:lnSpc>
                <a:spcPct val="150000"/>
              </a:lnSpc>
            </a:pPr>
            <a:r>
              <a:rPr lang="en-US" sz="2400" dirty="0"/>
              <a:t>Remote-scope acquire: </a:t>
            </a:r>
            <a:r>
              <a:rPr lang="en-US" sz="2400" b="1" dirty="0">
                <a:solidFill>
                  <a:schemeClr val="accent3"/>
                </a:solidFill>
              </a:rPr>
              <a:t>broadcast flush</a:t>
            </a:r>
          </a:p>
          <a:p>
            <a:pPr lvl="1">
              <a:lnSpc>
                <a:spcPct val="150000"/>
              </a:lnSpc>
            </a:pPr>
            <a:r>
              <a:rPr lang="en-US" sz="2400" dirty="0"/>
              <a:t>Remote-scope release: </a:t>
            </a:r>
            <a:r>
              <a:rPr lang="en-US" sz="2400" b="1" dirty="0">
                <a:solidFill>
                  <a:schemeClr val="accent3"/>
                </a:solidFill>
              </a:rPr>
              <a:t>broadcast invalidate</a:t>
            </a:r>
          </a:p>
          <a:p>
            <a:pPr lvl="1">
              <a:lnSpc>
                <a:spcPct val="150000"/>
              </a:lnSpc>
            </a:pPr>
            <a:endParaRPr lang="en-US" sz="2000" dirty="0"/>
          </a:p>
        </p:txBody>
      </p:sp>
      <p:sp>
        <p:nvSpPr>
          <p:cNvPr id="4" name="Text Placeholder 3"/>
          <p:cNvSpPr>
            <a:spLocks noGrp="1"/>
          </p:cNvSpPr>
          <p:nvPr>
            <p:ph type="body" sz="quarter" idx="10"/>
          </p:nvPr>
        </p:nvSpPr>
        <p:spPr/>
        <p:txBody>
          <a:bodyPr/>
          <a:lstStyle/>
          <a:p>
            <a:r>
              <a:rPr lang="en-US" dirty="0">
                <a:ea typeface="MS PGothic" pitchFamily="34" charset="-128"/>
              </a:rPr>
              <a:t>Orr et al.</a:t>
            </a:r>
            <a:r>
              <a:rPr lang="en-US" cap="none" dirty="0">
                <a:ea typeface="MS PGothic" pitchFamily="34" charset="-128"/>
              </a:rPr>
              <a:t>, ASPLOS 2015</a:t>
            </a:r>
          </a:p>
          <a:p>
            <a:endParaRPr lang="en-US" dirty="0"/>
          </a:p>
        </p:txBody>
      </p:sp>
      <p:sp>
        <p:nvSpPr>
          <p:cNvPr id="6" name="Cloud 5"/>
          <p:cNvSpPr/>
          <p:nvPr/>
        </p:nvSpPr>
        <p:spPr>
          <a:xfrm>
            <a:off x="7572703" y="4201060"/>
            <a:ext cx="3347436" cy="740664"/>
          </a:xfrm>
          <a:prstGeom prst="cloud">
            <a:avLst/>
          </a:prstGeom>
          <a:solidFill>
            <a:srgbClr val="4BACC6">
              <a:lumMod val="20000"/>
              <a:lumOff val="80000"/>
            </a:srgbClr>
          </a:solidFill>
          <a:ln w="12700" cap="flat" cmpd="sng" algn="ctr">
            <a:solidFill>
              <a:srgbClr val="4BACC6">
                <a:lumMod val="75000"/>
              </a:srgbClr>
            </a:solidFill>
            <a:prstDash val="solid"/>
          </a:ln>
          <a:effectLst/>
        </p:spPr>
        <p:txBody>
          <a:bodyPr lIns="0" tIns="0" rIns="0" bIns="0" rtlCol="0" anchor="ctr" anchorCtr="0">
            <a:noAutofit/>
          </a:bodyPr>
          <a:lstStyle/>
          <a:p>
            <a:pPr algn="ctr">
              <a:defRPr/>
            </a:pPr>
            <a:r>
              <a:rPr lang="en-US" kern="0">
                <a:solidFill>
                  <a:prstClr val="black"/>
                </a:solidFill>
                <a:cs typeface="Arial" pitchFamily="34" charset="0"/>
              </a:rPr>
              <a:t>agent scope</a:t>
            </a:r>
          </a:p>
        </p:txBody>
      </p:sp>
      <p:sp>
        <p:nvSpPr>
          <p:cNvPr id="7" name="Rectangle 6"/>
          <p:cNvSpPr/>
          <p:nvPr/>
        </p:nvSpPr>
        <p:spPr>
          <a:xfrm>
            <a:off x="7571832" y="3828325"/>
            <a:ext cx="3347436" cy="86411"/>
          </a:xfrm>
          <a:prstGeom prst="rect">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kern="0">
              <a:solidFill>
                <a:prstClr val="white"/>
              </a:solidFill>
            </a:endParaRPr>
          </a:p>
        </p:txBody>
      </p:sp>
      <p:sp>
        <p:nvSpPr>
          <p:cNvPr id="8" name="Cloud 7"/>
          <p:cNvSpPr/>
          <p:nvPr/>
        </p:nvSpPr>
        <p:spPr>
          <a:xfrm>
            <a:off x="7572703" y="2830832"/>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wg_scope0</a:t>
            </a:r>
          </a:p>
        </p:txBody>
      </p:sp>
      <p:sp>
        <p:nvSpPr>
          <p:cNvPr id="9" name="TextBox 167"/>
          <p:cNvSpPr txBox="1">
            <a:spLocks noChangeArrowheads="1"/>
          </p:cNvSpPr>
          <p:nvPr/>
        </p:nvSpPr>
        <p:spPr bwMode="auto">
          <a:xfrm>
            <a:off x="8275324" y="2180086"/>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1</a:t>
            </a:r>
          </a:p>
        </p:txBody>
      </p:sp>
      <p:sp>
        <p:nvSpPr>
          <p:cNvPr id="10" name="TextBox 167"/>
          <p:cNvSpPr txBox="1">
            <a:spLocks noChangeArrowheads="1"/>
          </p:cNvSpPr>
          <p:nvPr/>
        </p:nvSpPr>
        <p:spPr bwMode="auto">
          <a:xfrm>
            <a:off x="7782029" y="2180086"/>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0</a:t>
            </a:r>
          </a:p>
        </p:txBody>
      </p:sp>
      <p:sp>
        <p:nvSpPr>
          <p:cNvPr id="11" name="TextBox 744"/>
          <p:cNvSpPr txBox="1">
            <a:spLocks noChangeArrowheads="1"/>
          </p:cNvSpPr>
          <p:nvPr/>
        </p:nvSpPr>
        <p:spPr bwMode="auto">
          <a:xfrm>
            <a:off x="7790874" y="1921461"/>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wg0</a:t>
            </a:r>
          </a:p>
        </p:txBody>
      </p:sp>
      <p:cxnSp>
        <p:nvCxnSpPr>
          <p:cNvPr id="12" name="Curved Connector 11"/>
          <p:cNvCxnSpPr/>
          <p:nvPr/>
        </p:nvCxnSpPr>
        <p:spPr>
          <a:xfrm rot="16200000" flipH="1">
            <a:off x="8057179" y="2329504"/>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13" name="Curved Connector 12"/>
          <p:cNvCxnSpPr/>
          <p:nvPr/>
        </p:nvCxnSpPr>
        <p:spPr>
          <a:xfrm rot="16200000" flipH="1">
            <a:off x="8534149" y="2329504"/>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14" name="Rectangle 13"/>
          <p:cNvSpPr/>
          <p:nvPr/>
        </p:nvSpPr>
        <p:spPr>
          <a:xfrm>
            <a:off x="7846040" y="1978038"/>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cxnSp>
        <p:nvCxnSpPr>
          <p:cNvPr id="15" name="Straight Arrow Connector 14"/>
          <p:cNvCxnSpPr/>
          <p:nvPr/>
        </p:nvCxnSpPr>
        <p:spPr>
          <a:xfrm>
            <a:off x="8078260" y="2559255"/>
            <a:ext cx="0" cy="357988"/>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16" name="Straight Arrow Connector 15"/>
          <p:cNvCxnSpPr/>
          <p:nvPr/>
        </p:nvCxnSpPr>
        <p:spPr>
          <a:xfrm>
            <a:off x="8547347" y="2566604"/>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17" name="Cloud 16"/>
          <p:cNvSpPr/>
          <p:nvPr/>
        </p:nvSpPr>
        <p:spPr>
          <a:xfrm>
            <a:off x="9315367" y="2826717"/>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wg_scope1</a:t>
            </a:r>
          </a:p>
        </p:txBody>
      </p:sp>
      <p:sp>
        <p:nvSpPr>
          <p:cNvPr id="18" name="TextBox 167"/>
          <p:cNvSpPr txBox="1">
            <a:spLocks noChangeArrowheads="1"/>
          </p:cNvSpPr>
          <p:nvPr/>
        </p:nvSpPr>
        <p:spPr bwMode="auto">
          <a:xfrm>
            <a:off x="10017988" y="217597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3</a:t>
            </a:r>
          </a:p>
        </p:txBody>
      </p:sp>
      <p:sp>
        <p:nvSpPr>
          <p:cNvPr id="19" name="TextBox 167"/>
          <p:cNvSpPr txBox="1">
            <a:spLocks noChangeArrowheads="1"/>
          </p:cNvSpPr>
          <p:nvPr/>
        </p:nvSpPr>
        <p:spPr bwMode="auto">
          <a:xfrm>
            <a:off x="9524692" y="217597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2</a:t>
            </a:r>
          </a:p>
        </p:txBody>
      </p:sp>
      <p:sp>
        <p:nvSpPr>
          <p:cNvPr id="20" name="TextBox 744"/>
          <p:cNvSpPr txBox="1">
            <a:spLocks noChangeArrowheads="1"/>
          </p:cNvSpPr>
          <p:nvPr/>
        </p:nvSpPr>
        <p:spPr bwMode="auto">
          <a:xfrm>
            <a:off x="9533538" y="1917346"/>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wg1</a:t>
            </a:r>
          </a:p>
        </p:txBody>
      </p:sp>
      <p:cxnSp>
        <p:nvCxnSpPr>
          <p:cNvPr id="21" name="Curved Connector 20"/>
          <p:cNvCxnSpPr/>
          <p:nvPr/>
        </p:nvCxnSpPr>
        <p:spPr>
          <a:xfrm rot="16200000" flipH="1">
            <a:off x="9799842" y="2325389"/>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22" name="Curved Connector 21"/>
          <p:cNvCxnSpPr/>
          <p:nvPr/>
        </p:nvCxnSpPr>
        <p:spPr>
          <a:xfrm rot="16200000" flipH="1">
            <a:off x="10276813" y="2325389"/>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23" name="Rectangle 22"/>
          <p:cNvSpPr/>
          <p:nvPr/>
        </p:nvSpPr>
        <p:spPr>
          <a:xfrm>
            <a:off x="9588704" y="1973924"/>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cxnSp>
        <p:nvCxnSpPr>
          <p:cNvPr id="24" name="Straight Arrow Connector 23"/>
          <p:cNvCxnSpPr/>
          <p:nvPr/>
        </p:nvCxnSpPr>
        <p:spPr>
          <a:xfrm>
            <a:off x="9820924" y="2570695"/>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25" name="Straight Arrow Connector 24"/>
          <p:cNvCxnSpPr/>
          <p:nvPr/>
        </p:nvCxnSpPr>
        <p:spPr>
          <a:xfrm>
            <a:off x="10290011" y="2562489"/>
            <a:ext cx="0" cy="296266"/>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26" name="Straight Arrow Connector 25"/>
          <p:cNvCxnSpPr/>
          <p:nvPr/>
        </p:nvCxnSpPr>
        <p:spPr>
          <a:xfrm>
            <a:off x="8085042" y="3526233"/>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27" name="Straight Arrow Connector 26"/>
          <p:cNvCxnSpPr/>
          <p:nvPr/>
        </p:nvCxnSpPr>
        <p:spPr>
          <a:xfrm>
            <a:off x="8554129" y="3533582"/>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28" name="Straight Arrow Connector 27"/>
          <p:cNvCxnSpPr/>
          <p:nvPr/>
        </p:nvCxnSpPr>
        <p:spPr>
          <a:xfrm>
            <a:off x="9833832" y="3526233"/>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29" name="Straight Arrow Connector 28"/>
          <p:cNvCxnSpPr/>
          <p:nvPr/>
        </p:nvCxnSpPr>
        <p:spPr>
          <a:xfrm>
            <a:off x="10302919" y="3533582"/>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30" name="Straight Arrow Connector 29"/>
          <p:cNvCxnSpPr/>
          <p:nvPr/>
        </p:nvCxnSpPr>
        <p:spPr>
          <a:xfrm>
            <a:off x="9010872" y="3937713"/>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31" name="Straight Arrow Connector 30"/>
          <p:cNvCxnSpPr/>
          <p:nvPr/>
        </p:nvCxnSpPr>
        <p:spPr>
          <a:xfrm>
            <a:off x="9479959" y="3945062"/>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34" name="Right Arrow 33"/>
          <p:cNvSpPr/>
          <p:nvPr/>
        </p:nvSpPr>
        <p:spPr>
          <a:xfrm rot="5400000">
            <a:off x="7729138" y="2614596"/>
            <a:ext cx="548640"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39" name="U-Turn Arrow 38"/>
          <p:cNvSpPr/>
          <p:nvPr/>
        </p:nvSpPr>
        <p:spPr>
          <a:xfrm rot="10800000">
            <a:off x="6848299" y="2533503"/>
            <a:ext cx="3031899" cy="1443186"/>
          </a:xfrm>
          <a:prstGeom prst="uturnArrow">
            <a:avLst>
              <a:gd name="adj1" fmla="val 13425"/>
              <a:gd name="adj2" fmla="val 12130"/>
              <a:gd name="adj3" fmla="val 16420"/>
              <a:gd name="adj4" fmla="val 43750"/>
              <a:gd name="adj5" fmla="val 50186"/>
            </a:avLst>
          </a:prstGeom>
          <a:solidFill>
            <a:schemeClr val="accent2">
              <a:lumMod val="60000"/>
              <a:lumOff val="4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solidFill>
                <a:schemeClr val="tx2"/>
              </a:solidFill>
            </a:endParaRPr>
          </a:p>
        </p:txBody>
      </p:sp>
      <p:sp>
        <p:nvSpPr>
          <p:cNvPr id="40" name="U-Turn Arrow 39"/>
          <p:cNvSpPr/>
          <p:nvPr/>
        </p:nvSpPr>
        <p:spPr>
          <a:xfrm rot="10800000" flipH="1">
            <a:off x="9697606" y="2532810"/>
            <a:ext cx="2082226" cy="1443186"/>
          </a:xfrm>
          <a:prstGeom prst="uturnArrow">
            <a:avLst>
              <a:gd name="adj1" fmla="val 13425"/>
              <a:gd name="adj2" fmla="val 12130"/>
              <a:gd name="adj3" fmla="val 16420"/>
              <a:gd name="adj4" fmla="val 43750"/>
              <a:gd name="adj5" fmla="val 50186"/>
            </a:avLst>
          </a:prstGeom>
          <a:solidFill>
            <a:schemeClr val="accent2">
              <a:lumMod val="60000"/>
              <a:lumOff val="4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solidFill>
                <a:schemeClr val="tx2"/>
              </a:solidFill>
            </a:endParaRPr>
          </a:p>
        </p:txBody>
      </p:sp>
      <p:sp>
        <p:nvSpPr>
          <p:cNvPr id="38" name="U-Turn Arrow 37"/>
          <p:cNvSpPr/>
          <p:nvPr/>
        </p:nvSpPr>
        <p:spPr>
          <a:xfrm rot="10800000">
            <a:off x="7846040" y="2519749"/>
            <a:ext cx="2034158" cy="1443186"/>
          </a:xfrm>
          <a:prstGeom prst="uturnArrow">
            <a:avLst>
              <a:gd name="adj1" fmla="val 13425"/>
              <a:gd name="adj2" fmla="val 12130"/>
              <a:gd name="adj3" fmla="val 16420"/>
              <a:gd name="adj4" fmla="val 43750"/>
              <a:gd name="adj5" fmla="val 50186"/>
            </a:avLst>
          </a:prstGeom>
          <a:solidFill>
            <a:schemeClr val="accent2">
              <a:lumMod val="60000"/>
              <a:lumOff val="4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solidFill>
                <a:schemeClr val="tx2"/>
              </a:solidFill>
            </a:endParaRPr>
          </a:p>
        </p:txBody>
      </p:sp>
      <p:sp>
        <p:nvSpPr>
          <p:cNvPr id="37" name="Right Arrow 36"/>
          <p:cNvSpPr>
            <a:spLocks noChangeAspect="1"/>
          </p:cNvSpPr>
          <p:nvPr/>
        </p:nvSpPr>
        <p:spPr>
          <a:xfrm rot="3569831">
            <a:off x="6735061" y="3798587"/>
            <a:ext cx="1020660" cy="452628"/>
          </a:xfrm>
          <a:prstGeom prst="rightArrow">
            <a:avLst/>
          </a:prstGeom>
          <a:solidFill>
            <a:srgbClr val="92D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rIns="0" rtlCol="0" anchor="ctr" anchorCtr="0"/>
          <a:lstStyle/>
          <a:p>
            <a:pPr algn="ctr" defTabSz="457200">
              <a:defRPr/>
            </a:pPr>
            <a:r>
              <a:rPr lang="en-US" kern="0">
                <a:solidFill>
                  <a:prstClr val="black"/>
                </a:solidFill>
                <a:latin typeface="Consolas" pitchFamily="49" charset="0"/>
                <a:cs typeface="Consolas" pitchFamily="49" charset="0"/>
              </a:rPr>
              <a:t>flush</a:t>
            </a:r>
          </a:p>
        </p:txBody>
      </p:sp>
      <p:sp>
        <p:nvSpPr>
          <p:cNvPr id="42" name="Right Arrow 41"/>
          <p:cNvSpPr>
            <a:spLocks noChangeAspect="1"/>
          </p:cNvSpPr>
          <p:nvPr/>
        </p:nvSpPr>
        <p:spPr>
          <a:xfrm rot="17533012" flipH="1">
            <a:off x="10763322" y="3711399"/>
            <a:ext cx="1020660" cy="452628"/>
          </a:xfrm>
          <a:prstGeom prst="rightArrow">
            <a:avLst/>
          </a:prstGeom>
          <a:solidFill>
            <a:srgbClr val="92D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rIns="0" rtlCol="0" anchor="ctr" anchorCtr="0"/>
          <a:lstStyle/>
          <a:p>
            <a:pPr algn="ctr" defTabSz="457200">
              <a:defRPr/>
            </a:pPr>
            <a:r>
              <a:rPr lang="en-US" kern="0">
                <a:solidFill>
                  <a:prstClr val="black"/>
                </a:solidFill>
                <a:latin typeface="Consolas" pitchFamily="49" charset="0"/>
                <a:cs typeface="Consolas" pitchFamily="49" charset="0"/>
              </a:rPr>
              <a:t>flush</a:t>
            </a:r>
          </a:p>
        </p:txBody>
      </p:sp>
      <p:sp>
        <p:nvSpPr>
          <p:cNvPr id="45" name="Content Placeholder 2"/>
          <p:cNvSpPr txBox="1">
            <a:spLocks/>
          </p:cNvSpPr>
          <p:nvPr/>
        </p:nvSpPr>
        <p:spPr bwMode="auto">
          <a:xfrm>
            <a:off x="2092057" y="4795763"/>
            <a:ext cx="6768547" cy="119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00B050"/>
                </a:solidFill>
              </a:rPr>
              <a:t>Enables efficient dynamic sharing</a:t>
            </a:r>
          </a:p>
          <a:p>
            <a:pPr marL="0" indent="0" algn="ctr">
              <a:buNone/>
            </a:pPr>
            <a:r>
              <a:rPr lang="en-US" sz="2800" b="1" dirty="0">
                <a:solidFill>
                  <a:schemeClr val="accent2"/>
                </a:solidFill>
              </a:rPr>
              <a:t>Adds complexity to memory model</a:t>
            </a:r>
          </a:p>
          <a:p>
            <a:pPr marL="0" indent="0" algn="ctr">
              <a:buNone/>
            </a:pPr>
            <a:r>
              <a:rPr lang="en-US" sz="2800" b="1" dirty="0">
                <a:solidFill>
                  <a:schemeClr val="accent2"/>
                </a:solidFill>
              </a:rPr>
              <a:t>Implementation does not scale</a:t>
            </a:r>
          </a:p>
        </p:txBody>
      </p:sp>
      <p:sp>
        <p:nvSpPr>
          <p:cNvPr id="36" name="Multiply 35"/>
          <p:cNvSpPr/>
          <p:nvPr/>
        </p:nvSpPr>
        <p:spPr>
          <a:xfrm>
            <a:off x="9395841" y="2732687"/>
            <a:ext cx="1471876" cy="959671"/>
          </a:xfrm>
          <a:prstGeom prst="mathMultiply">
            <a:avLst>
              <a:gd name="adj1" fmla="val 11531"/>
            </a:avLst>
          </a:prstGeom>
          <a:solidFill>
            <a:srgbClr val="ED1C24">
              <a:alpha val="83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600" kern="0">
              <a:solidFill>
                <a:srgbClr val="FFFFFF"/>
              </a:solidFill>
            </a:endParaRPr>
          </a:p>
        </p:txBody>
      </p:sp>
      <p:sp>
        <p:nvSpPr>
          <p:cNvPr id="5" name="TextBox 4"/>
          <p:cNvSpPr txBox="1"/>
          <p:nvPr/>
        </p:nvSpPr>
        <p:spPr>
          <a:xfrm>
            <a:off x="7173103" y="3711486"/>
            <a:ext cx="2968979" cy="320088"/>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1" i="0" u="none" strike="noStrike" kern="1200" cap="none" spc="0" normalizeH="0" baseline="0" noProof="0">
                <a:ln>
                  <a:noFill/>
                </a:ln>
                <a:solidFill>
                  <a:schemeClr val="tx2"/>
                </a:solidFill>
                <a:effectLst/>
                <a:uLnTx/>
                <a:uFillTx/>
                <a:latin typeface="Courier New" panose="02070309020205020404" pitchFamily="49" charset="0"/>
                <a:ea typeface="MS PGothic" pitchFamily="34" charset="-128"/>
                <a:cs typeface="Courier New" panose="02070309020205020404" pitchFamily="49" charset="0"/>
              </a:rPr>
              <a:t>remote agent scope</a:t>
            </a:r>
          </a:p>
        </p:txBody>
      </p:sp>
      <p:sp>
        <p:nvSpPr>
          <p:cNvPr id="41" name="Right Arrow 40"/>
          <p:cNvSpPr>
            <a:spLocks noChangeAspect="1"/>
          </p:cNvSpPr>
          <p:nvPr/>
        </p:nvSpPr>
        <p:spPr>
          <a:xfrm rot="4672210">
            <a:off x="7882029" y="3840821"/>
            <a:ext cx="1020660" cy="452628"/>
          </a:xfrm>
          <a:prstGeom prst="rightArrow">
            <a:avLst/>
          </a:prstGeom>
          <a:solidFill>
            <a:srgbClr val="92D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rIns="0" rtlCol="0" anchor="ctr" anchorCtr="0"/>
          <a:lstStyle/>
          <a:p>
            <a:pPr algn="ctr" defTabSz="457200">
              <a:defRPr/>
            </a:pPr>
            <a:r>
              <a:rPr lang="en-US" kern="0">
                <a:solidFill>
                  <a:prstClr val="black"/>
                </a:solidFill>
                <a:latin typeface="Consolas" pitchFamily="49" charset="0"/>
                <a:cs typeface="Consolas" pitchFamily="49" charset="0"/>
              </a:rPr>
              <a:t>flush</a:t>
            </a:r>
          </a:p>
        </p:txBody>
      </p:sp>
    </p:spTree>
    <p:custDataLst>
      <p:tags r:id="rId1"/>
    </p:custDataLst>
    <p:extLst>
      <p:ext uri="{BB962C8B-B14F-4D97-AF65-F5344CB8AC3E}">
        <p14:creationId xmlns:p14="http://schemas.microsoft.com/office/powerpoint/2010/main" val="145043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right)">
                                      <p:cBhvr>
                                        <p:cTn id="25" dur="500"/>
                                        <p:tgtEl>
                                          <p:spTgt spid="3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right)">
                                      <p:cBhvr>
                                        <p:cTn id="28" dur="500"/>
                                        <p:tgtEl>
                                          <p:spTgt spid="3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34" grpId="0" animBg="1"/>
      <p:bldP spid="39" grpId="0" animBg="1"/>
      <p:bldP spid="40" grpId="0" animBg="1"/>
      <p:bldP spid="38" grpId="0" animBg="1"/>
      <p:bldP spid="37" grpId="0" animBg="1"/>
      <p:bldP spid="42" grpId="0" animBg="1"/>
      <p:bldP spid="36" grpId="0" animBg="1"/>
      <p:bldP spid="5" grpId="0"/>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Work: </a:t>
            </a:r>
            <a:r>
              <a:rPr lang="en-US" dirty="0" err="1"/>
              <a:t>DeNovo</a:t>
            </a:r>
            <a:r>
              <a:rPr lang="en-US" dirty="0"/>
              <a:t> coherence</a:t>
            </a:r>
          </a:p>
        </p:txBody>
      </p:sp>
      <p:sp>
        <p:nvSpPr>
          <p:cNvPr id="3" name="Content Placeholder 2"/>
          <p:cNvSpPr>
            <a:spLocks noGrp="1"/>
          </p:cNvSpPr>
          <p:nvPr>
            <p:ph idx="1"/>
          </p:nvPr>
        </p:nvSpPr>
        <p:spPr>
          <a:xfrm>
            <a:off x="355690" y="1388302"/>
            <a:ext cx="7266213" cy="3075776"/>
          </a:xfrm>
        </p:spPr>
        <p:txBody>
          <a:bodyPr/>
          <a:lstStyle/>
          <a:p>
            <a:pPr>
              <a:lnSpc>
                <a:spcPct val="150000"/>
              </a:lnSpc>
            </a:pPr>
            <a:r>
              <a:rPr lang="en-US" sz="2400" b="1" dirty="0"/>
              <a:t>Key idea: Registration reduces flush/invalidation costs</a:t>
            </a:r>
          </a:p>
          <a:p>
            <a:pPr lvl="1">
              <a:lnSpc>
                <a:spcPct val="150000"/>
              </a:lnSpc>
            </a:pPr>
            <a:r>
              <a:rPr lang="en-US" sz="2400" dirty="0"/>
              <a:t>Obtain exclusive </a:t>
            </a:r>
            <a:r>
              <a:rPr lang="en-US" sz="2400" b="1" dirty="0">
                <a:solidFill>
                  <a:schemeClr val="accent3"/>
                </a:solidFill>
              </a:rPr>
              <a:t>registration for writes and atomics</a:t>
            </a:r>
          </a:p>
          <a:p>
            <a:pPr lvl="1">
              <a:lnSpc>
                <a:spcPct val="150000"/>
              </a:lnSpc>
            </a:pPr>
            <a:r>
              <a:rPr lang="en-US" sz="2400" dirty="0"/>
              <a:t>L2 keeps track of up-to-date copy (local or remote)</a:t>
            </a:r>
          </a:p>
          <a:p>
            <a:pPr lvl="1">
              <a:lnSpc>
                <a:spcPct val="150000"/>
              </a:lnSpc>
            </a:pPr>
            <a:r>
              <a:rPr lang="en-US" sz="2400" dirty="0"/>
              <a:t>Release: </a:t>
            </a:r>
            <a:r>
              <a:rPr lang="en-US" sz="2400" b="1" dirty="0" smtClean="0">
                <a:solidFill>
                  <a:schemeClr val="accent3"/>
                </a:solidFill>
              </a:rPr>
              <a:t>Register</a:t>
            </a:r>
            <a:r>
              <a:rPr lang="en-US" sz="2400" dirty="0" smtClean="0"/>
              <a:t> non-registered dirty </a:t>
            </a:r>
            <a:r>
              <a:rPr lang="en-US" sz="2400" dirty="0"/>
              <a:t>data</a:t>
            </a:r>
          </a:p>
          <a:p>
            <a:pPr lvl="1">
              <a:lnSpc>
                <a:spcPct val="150000"/>
              </a:lnSpc>
            </a:pPr>
            <a:r>
              <a:rPr lang="en-US" sz="2400" dirty="0"/>
              <a:t>Acquire: </a:t>
            </a:r>
            <a:r>
              <a:rPr lang="en-US" sz="2400" b="1" dirty="0">
                <a:solidFill>
                  <a:schemeClr val="accent3"/>
                </a:solidFill>
              </a:rPr>
              <a:t>invalidate</a:t>
            </a:r>
            <a:r>
              <a:rPr lang="en-US" sz="2400" dirty="0">
                <a:solidFill>
                  <a:schemeClr val="accent1"/>
                </a:solidFill>
              </a:rPr>
              <a:t> </a:t>
            </a:r>
            <a:r>
              <a:rPr lang="en-US" sz="2400" dirty="0"/>
              <a:t>all non-registered data</a:t>
            </a:r>
          </a:p>
          <a:p>
            <a:pPr lvl="1">
              <a:lnSpc>
                <a:spcPct val="150000"/>
              </a:lnSpc>
            </a:pPr>
            <a:endParaRPr lang="en-US" dirty="0"/>
          </a:p>
        </p:txBody>
      </p:sp>
      <p:sp>
        <p:nvSpPr>
          <p:cNvPr id="4" name="Text Placeholder 3"/>
          <p:cNvSpPr>
            <a:spLocks noGrp="1"/>
          </p:cNvSpPr>
          <p:nvPr>
            <p:ph type="body" sz="quarter" idx="10"/>
          </p:nvPr>
        </p:nvSpPr>
        <p:spPr/>
        <p:txBody>
          <a:bodyPr/>
          <a:lstStyle/>
          <a:p>
            <a:r>
              <a:rPr lang="en-US">
                <a:ea typeface="MS PGothic" pitchFamily="34" charset="-128"/>
              </a:rPr>
              <a:t>Sinclair et al., MICRO 2015</a:t>
            </a:r>
            <a:endParaRPr lang="en-US" cap="none">
              <a:ea typeface="MS PGothic" pitchFamily="34" charset="-128"/>
            </a:endParaRPr>
          </a:p>
          <a:p>
            <a:endParaRPr lang="en-US"/>
          </a:p>
        </p:txBody>
      </p:sp>
      <p:sp>
        <p:nvSpPr>
          <p:cNvPr id="6" name="Cloud 5"/>
          <p:cNvSpPr/>
          <p:nvPr/>
        </p:nvSpPr>
        <p:spPr>
          <a:xfrm>
            <a:off x="7631765" y="3673167"/>
            <a:ext cx="3347436" cy="740664"/>
          </a:xfrm>
          <a:prstGeom prst="cloud">
            <a:avLst/>
          </a:prstGeom>
          <a:solidFill>
            <a:srgbClr val="4BACC6">
              <a:lumMod val="20000"/>
              <a:lumOff val="80000"/>
            </a:srgbClr>
          </a:solidFill>
          <a:ln w="12700" cap="flat" cmpd="sng" algn="ctr">
            <a:solidFill>
              <a:srgbClr val="4BACC6">
                <a:lumMod val="75000"/>
              </a:srgbClr>
            </a:solidFill>
            <a:prstDash val="solid"/>
          </a:ln>
          <a:effectLst/>
        </p:spPr>
        <p:txBody>
          <a:bodyPr lIns="0" tIns="0" rIns="0" bIns="0" rtlCol="0" anchor="ctr" anchorCtr="0">
            <a:noAutofit/>
          </a:bodyPr>
          <a:lstStyle/>
          <a:p>
            <a:pPr algn="ctr">
              <a:defRPr/>
            </a:pPr>
            <a:r>
              <a:rPr lang="en-US" kern="0">
                <a:solidFill>
                  <a:prstClr val="black"/>
                </a:solidFill>
                <a:cs typeface="Arial" pitchFamily="34" charset="0"/>
              </a:rPr>
              <a:t>agent scope</a:t>
            </a:r>
          </a:p>
        </p:txBody>
      </p:sp>
      <p:sp>
        <p:nvSpPr>
          <p:cNvPr id="7" name="Rectangle 6"/>
          <p:cNvSpPr/>
          <p:nvPr/>
        </p:nvSpPr>
        <p:spPr>
          <a:xfrm>
            <a:off x="7630894" y="3300432"/>
            <a:ext cx="3347436" cy="86411"/>
          </a:xfrm>
          <a:prstGeom prst="rect">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kern="0">
              <a:solidFill>
                <a:prstClr val="white"/>
              </a:solidFill>
            </a:endParaRPr>
          </a:p>
        </p:txBody>
      </p:sp>
      <p:sp>
        <p:nvSpPr>
          <p:cNvPr id="8" name="Cloud 7"/>
          <p:cNvSpPr/>
          <p:nvPr/>
        </p:nvSpPr>
        <p:spPr>
          <a:xfrm>
            <a:off x="7594747" y="2306134"/>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wg_scope0</a:t>
            </a:r>
          </a:p>
        </p:txBody>
      </p:sp>
      <p:sp>
        <p:nvSpPr>
          <p:cNvPr id="9" name="TextBox 167"/>
          <p:cNvSpPr txBox="1">
            <a:spLocks noChangeArrowheads="1"/>
          </p:cNvSpPr>
          <p:nvPr/>
        </p:nvSpPr>
        <p:spPr bwMode="auto">
          <a:xfrm>
            <a:off x="8334386" y="1652193"/>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1</a:t>
            </a:r>
          </a:p>
        </p:txBody>
      </p:sp>
      <p:sp>
        <p:nvSpPr>
          <p:cNvPr id="10" name="TextBox 167"/>
          <p:cNvSpPr txBox="1">
            <a:spLocks noChangeArrowheads="1"/>
          </p:cNvSpPr>
          <p:nvPr/>
        </p:nvSpPr>
        <p:spPr bwMode="auto">
          <a:xfrm>
            <a:off x="7841091" y="1652193"/>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0</a:t>
            </a:r>
          </a:p>
        </p:txBody>
      </p:sp>
      <p:sp>
        <p:nvSpPr>
          <p:cNvPr id="11" name="TextBox 744"/>
          <p:cNvSpPr txBox="1">
            <a:spLocks noChangeArrowheads="1"/>
          </p:cNvSpPr>
          <p:nvPr/>
        </p:nvSpPr>
        <p:spPr bwMode="auto">
          <a:xfrm>
            <a:off x="7849936" y="1393568"/>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wg0</a:t>
            </a:r>
          </a:p>
        </p:txBody>
      </p:sp>
      <p:cxnSp>
        <p:nvCxnSpPr>
          <p:cNvPr id="12" name="Curved Connector 11"/>
          <p:cNvCxnSpPr/>
          <p:nvPr/>
        </p:nvCxnSpPr>
        <p:spPr>
          <a:xfrm rot="16200000" flipH="1">
            <a:off x="8116241" y="1801611"/>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13" name="Curved Connector 12"/>
          <p:cNvCxnSpPr/>
          <p:nvPr/>
        </p:nvCxnSpPr>
        <p:spPr>
          <a:xfrm rot="16200000" flipH="1">
            <a:off x="8593211" y="1801611"/>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14" name="Rectangle 13"/>
          <p:cNvSpPr/>
          <p:nvPr/>
        </p:nvSpPr>
        <p:spPr>
          <a:xfrm>
            <a:off x="7905102" y="1450145"/>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cxnSp>
        <p:nvCxnSpPr>
          <p:cNvPr id="15" name="Straight Arrow Connector 14"/>
          <p:cNvCxnSpPr/>
          <p:nvPr/>
        </p:nvCxnSpPr>
        <p:spPr>
          <a:xfrm>
            <a:off x="8137322" y="2031362"/>
            <a:ext cx="0" cy="357988"/>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16" name="Straight Arrow Connector 15"/>
          <p:cNvCxnSpPr/>
          <p:nvPr/>
        </p:nvCxnSpPr>
        <p:spPr>
          <a:xfrm>
            <a:off x="8606409" y="2038711"/>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17" name="Cloud 16"/>
          <p:cNvSpPr/>
          <p:nvPr/>
        </p:nvSpPr>
        <p:spPr>
          <a:xfrm>
            <a:off x="9374429" y="2298824"/>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wg_scope1</a:t>
            </a:r>
          </a:p>
        </p:txBody>
      </p:sp>
      <p:sp>
        <p:nvSpPr>
          <p:cNvPr id="18" name="TextBox 167"/>
          <p:cNvSpPr txBox="1">
            <a:spLocks noChangeArrowheads="1"/>
          </p:cNvSpPr>
          <p:nvPr/>
        </p:nvSpPr>
        <p:spPr bwMode="auto">
          <a:xfrm>
            <a:off x="10077050" y="164807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3</a:t>
            </a:r>
          </a:p>
        </p:txBody>
      </p:sp>
      <p:sp>
        <p:nvSpPr>
          <p:cNvPr id="19" name="TextBox 167"/>
          <p:cNvSpPr txBox="1">
            <a:spLocks noChangeArrowheads="1"/>
          </p:cNvSpPr>
          <p:nvPr/>
        </p:nvSpPr>
        <p:spPr bwMode="auto">
          <a:xfrm>
            <a:off x="9583754" y="164807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2</a:t>
            </a:r>
          </a:p>
        </p:txBody>
      </p:sp>
      <p:sp>
        <p:nvSpPr>
          <p:cNvPr id="20" name="TextBox 744"/>
          <p:cNvSpPr txBox="1">
            <a:spLocks noChangeArrowheads="1"/>
          </p:cNvSpPr>
          <p:nvPr/>
        </p:nvSpPr>
        <p:spPr bwMode="auto">
          <a:xfrm>
            <a:off x="9592600" y="1389453"/>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wg1</a:t>
            </a:r>
          </a:p>
        </p:txBody>
      </p:sp>
      <p:cxnSp>
        <p:nvCxnSpPr>
          <p:cNvPr id="21" name="Curved Connector 20"/>
          <p:cNvCxnSpPr/>
          <p:nvPr/>
        </p:nvCxnSpPr>
        <p:spPr>
          <a:xfrm rot="16200000" flipH="1">
            <a:off x="9858904" y="1797496"/>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22" name="Curved Connector 21"/>
          <p:cNvCxnSpPr/>
          <p:nvPr/>
        </p:nvCxnSpPr>
        <p:spPr>
          <a:xfrm rot="16200000" flipH="1">
            <a:off x="10335875" y="1797496"/>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23" name="Rectangle 22"/>
          <p:cNvSpPr/>
          <p:nvPr/>
        </p:nvSpPr>
        <p:spPr>
          <a:xfrm>
            <a:off x="9647766" y="1446031"/>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cxnSp>
        <p:nvCxnSpPr>
          <p:cNvPr id="24" name="Straight Arrow Connector 23"/>
          <p:cNvCxnSpPr/>
          <p:nvPr/>
        </p:nvCxnSpPr>
        <p:spPr>
          <a:xfrm>
            <a:off x="9879986" y="2042802"/>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25" name="Straight Arrow Connector 24"/>
          <p:cNvCxnSpPr/>
          <p:nvPr/>
        </p:nvCxnSpPr>
        <p:spPr>
          <a:xfrm>
            <a:off x="10349073" y="2034596"/>
            <a:ext cx="0" cy="296266"/>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26" name="Straight Arrow Connector 25"/>
          <p:cNvCxnSpPr/>
          <p:nvPr/>
        </p:nvCxnSpPr>
        <p:spPr>
          <a:xfrm>
            <a:off x="8144104" y="2998340"/>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27" name="Straight Arrow Connector 26"/>
          <p:cNvCxnSpPr/>
          <p:nvPr/>
        </p:nvCxnSpPr>
        <p:spPr>
          <a:xfrm>
            <a:off x="8613191" y="3005689"/>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28" name="Straight Arrow Connector 27"/>
          <p:cNvCxnSpPr/>
          <p:nvPr/>
        </p:nvCxnSpPr>
        <p:spPr>
          <a:xfrm>
            <a:off x="9892894" y="2998340"/>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29" name="Straight Arrow Connector 28"/>
          <p:cNvCxnSpPr/>
          <p:nvPr/>
        </p:nvCxnSpPr>
        <p:spPr>
          <a:xfrm>
            <a:off x="10361981" y="3040859"/>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30" name="Straight Arrow Connector 29"/>
          <p:cNvCxnSpPr/>
          <p:nvPr/>
        </p:nvCxnSpPr>
        <p:spPr>
          <a:xfrm>
            <a:off x="9069934" y="3409820"/>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31" name="Straight Arrow Connector 30"/>
          <p:cNvCxnSpPr/>
          <p:nvPr/>
        </p:nvCxnSpPr>
        <p:spPr>
          <a:xfrm>
            <a:off x="9539021" y="3417169"/>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41" name="Right Arrow 40"/>
          <p:cNvSpPr>
            <a:spLocks noChangeAspect="1"/>
          </p:cNvSpPr>
          <p:nvPr/>
        </p:nvSpPr>
        <p:spPr>
          <a:xfrm rot="4672210">
            <a:off x="7965947" y="3216915"/>
            <a:ext cx="1215670" cy="452628"/>
          </a:xfrm>
          <a:prstGeom prst="rightArrow">
            <a:avLst/>
          </a:prstGeom>
          <a:solidFill>
            <a:srgbClr val="92D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rIns="0" rtlCol="0" anchor="ctr" anchorCtr="0"/>
          <a:lstStyle/>
          <a:p>
            <a:pPr algn="ctr" defTabSz="457200">
              <a:defRPr/>
            </a:pPr>
            <a:r>
              <a:rPr lang="en-US" kern="0">
                <a:solidFill>
                  <a:prstClr val="black"/>
                </a:solidFill>
                <a:latin typeface="Consolas" pitchFamily="49" charset="0"/>
                <a:cs typeface="Consolas" pitchFamily="49" charset="0"/>
              </a:rPr>
              <a:t>register</a:t>
            </a:r>
          </a:p>
        </p:txBody>
      </p:sp>
      <p:sp>
        <p:nvSpPr>
          <p:cNvPr id="47" name="Rectangle 46"/>
          <p:cNvSpPr/>
          <p:nvPr/>
        </p:nvSpPr>
        <p:spPr>
          <a:xfrm>
            <a:off x="8640502" y="3923224"/>
            <a:ext cx="1108732" cy="301467"/>
          </a:xfrm>
          <a:prstGeom prst="rect">
            <a:avLst/>
          </a:prstGeom>
          <a:solidFill>
            <a:srgbClr val="DCE6F2"/>
          </a:solidFill>
          <a:ln w="25400" cap="flat" cmpd="sng" algn="ctr">
            <a:solidFill>
              <a:srgbClr val="4F81BD">
                <a:shade val="50000"/>
              </a:srgbClr>
            </a:solidFill>
            <a:prstDash val="solid"/>
          </a:ln>
          <a:effectLst/>
        </p:spPr>
        <p:txBody>
          <a:bodyPr rtlCol="0" anchor="ctr"/>
          <a:lstStyle/>
          <a:p>
            <a:pPr algn="ctr" defTabSz="457200">
              <a:defRPr/>
            </a:pPr>
            <a:r>
              <a:rPr lang="en-US" b="1" kern="0">
                <a:solidFill>
                  <a:srgbClr val="C00000"/>
                </a:solidFill>
                <a:latin typeface="Georgia"/>
              </a:rPr>
              <a:t>R: data</a:t>
            </a:r>
            <a:endParaRPr lang="en-US" kern="0">
              <a:solidFill>
                <a:prstClr val="white"/>
              </a:solidFill>
            </a:endParaRPr>
          </a:p>
        </p:txBody>
      </p:sp>
      <p:sp>
        <p:nvSpPr>
          <p:cNvPr id="50" name="Right Arrow 49"/>
          <p:cNvSpPr/>
          <p:nvPr/>
        </p:nvSpPr>
        <p:spPr>
          <a:xfrm rot="5400000">
            <a:off x="9557259" y="2113882"/>
            <a:ext cx="548706"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52" name="Content Placeholder 2"/>
          <p:cNvSpPr txBox="1">
            <a:spLocks/>
          </p:cNvSpPr>
          <p:nvPr/>
        </p:nvSpPr>
        <p:spPr bwMode="auto">
          <a:xfrm>
            <a:off x="1801639" y="4589106"/>
            <a:ext cx="7190029" cy="186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00B050"/>
                </a:solidFill>
              </a:rPr>
              <a:t>Supports DRF (scope-free) memory model</a:t>
            </a:r>
          </a:p>
          <a:p>
            <a:pPr marL="0" indent="0" algn="ctr">
              <a:buNone/>
            </a:pPr>
            <a:r>
              <a:rPr lang="en-US" sz="2800" b="1" dirty="0">
                <a:solidFill>
                  <a:srgbClr val="00B050"/>
                </a:solidFill>
              </a:rPr>
              <a:t>Exploits locality in registered data</a:t>
            </a:r>
            <a:r>
              <a:rPr lang="en-US" sz="2800" b="1" dirty="0">
                <a:solidFill>
                  <a:schemeClr val="accent2"/>
                </a:solidFill>
              </a:rPr>
              <a:t> </a:t>
            </a:r>
          </a:p>
          <a:p>
            <a:pPr marL="0" indent="0" algn="ctr">
              <a:buNone/>
            </a:pPr>
            <a:r>
              <a:rPr lang="en-US" sz="2800" b="1" dirty="0">
                <a:solidFill>
                  <a:schemeClr val="accent2"/>
                </a:solidFill>
              </a:rPr>
              <a:t>Reuse for non-registered data is limited</a:t>
            </a:r>
          </a:p>
          <a:p>
            <a:pPr marL="0" indent="0" algn="ctr">
              <a:buNone/>
            </a:pPr>
            <a:r>
              <a:rPr lang="en-US" sz="2800" b="1" dirty="0">
                <a:solidFill>
                  <a:schemeClr val="accent2"/>
                </a:solidFill>
              </a:rPr>
              <a:t>Added state, indirection for registration</a:t>
            </a:r>
          </a:p>
        </p:txBody>
      </p:sp>
      <p:sp>
        <p:nvSpPr>
          <p:cNvPr id="36" name="Multiply 35"/>
          <p:cNvSpPr/>
          <p:nvPr/>
        </p:nvSpPr>
        <p:spPr>
          <a:xfrm>
            <a:off x="9454903" y="2204794"/>
            <a:ext cx="1471876" cy="959671"/>
          </a:xfrm>
          <a:prstGeom prst="mathMultiply">
            <a:avLst>
              <a:gd name="adj1" fmla="val 11531"/>
            </a:avLst>
          </a:prstGeom>
          <a:solidFill>
            <a:srgbClr val="ED1C24">
              <a:alpha val="83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3200" kern="0">
              <a:solidFill>
                <a:srgbClr val="FFFFFF"/>
              </a:solidFill>
            </a:endParaRPr>
          </a:p>
        </p:txBody>
      </p:sp>
      <p:sp>
        <p:nvSpPr>
          <p:cNvPr id="46" name="Multiply 45"/>
          <p:cNvSpPr/>
          <p:nvPr/>
        </p:nvSpPr>
        <p:spPr>
          <a:xfrm>
            <a:off x="7685192" y="2204793"/>
            <a:ext cx="1509693" cy="1028653"/>
          </a:xfrm>
          <a:prstGeom prst="mathMultiply">
            <a:avLst>
              <a:gd name="adj1" fmla="val 11531"/>
            </a:avLst>
          </a:prstGeom>
          <a:solidFill>
            <a:srgbClr val="ED1C24">
              <a:alpha val="83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3200" kern="0">
              <a:solidFill>
                <a:srgbClr val="FFFFFF"/>
              </a:solidFill>
            </a:endParaRPr>
          </a:p>
        </p:txBody>
      </p:sp>
      <p:sp>
        <p:nvSpPr>
          <p:cNvPr id="44" name="Rectangle 43"/>
          <p:cNvSpPr/>
          <p:nvPr/>
        </p:nvSpPr>
        <p:spPr>
          <a:xfrm>
            <a:off x="7941534" y="2561442"/>
            <a:ext cx="985233" cy="272753"/>
          </a:xfrm>
          <a:prstGeom prst="rect">
            <a:avLst/>
          </a:prstGeom>
          <a:solidFill>
            <a:srgbClr val="4F81BD"/>
          </a:solidFill>
          <a:ln w="12700" cap="flat" cmpd="sng" algn="ctr">
            <a:solidFill>
              <a:srgbClr val="4F81BD">
                <a:shade val="50000"/>
              </a:srgbClr>
            </a:solidFill>
            <a:prstDash val="solid"/>
          </a:ln>
          <a:effectLst/>
        </p:spPr>
        <p:txBody>
          <a:bodyPr lIns="45720" rIns="45720" rtlCol="0" anchor="ctr"/>
          <a:lstStyle/>
          <a:p>
            <a:pPr algn="ctr">
              <a:defRPr/>
            </a:pPr>
            <a:r>
              <a:rPr lang="en-US" kern="0">
                <a:solidFill>
                  <a:prstClr val="white"/>
                </a:solidFill>
              </a:rPr>
              <a:t>data</a:t>
            </a:r>
          </a:p>
        </p:txBody>
      </p:sp>
      <p:sp>
        <p:nvSpPr>
          <p:cNvPr id="49" name="Right Arrow 48"/>
          <p:cNvSpPr/>
          <p:nvPr/>
        </p:nvSpPr>
        <p:spPr>
          <a:xfrm rot="5400000">
            <a:off x="7817893" y="2108290"/>
            <a:ext cx="548706"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51" name="Right Arrow 50"/>
          <p:cNvSpPr/>
          <p:nvPr/>
        </p:nvSpPr>
        <p:spPr>
          <a:xfrm rot="5400000">
            <a:off x="8332056" y="2119859"/>
            <a:ext cx="548706"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Tree>
    <p:custDataLst>
      <p:tags r:id="rId1"/>
    </p:custDataLst>
    <p:extLst>
      <p:ext uri="{BB962C8B-B14F-4D97-AF65-F5344CB8AC3E}">
        <p14:creationId xmlns:p14="http://schemas.microsoft.com/office/powerpoint/2010/main" val="2857305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4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4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5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7" grpId="0" animBg="1"/>
      <p:bldP spid="50" grpId="0" animBg="1"/>
      <p:bldP spid="36" grpId="0" animBg="1"/>
      <p:bldP spid="46" grpId="0" animBg="1"/>
      <p:bldP spid="46" grpId="1" animBg="1"/>
      <p:bldP spid="44" grpId="0" animBg="1"/>
      <p:bldP spid="49" grpId="0" animBg="1"/>
      <p:bldP spid="51" grpId="0" animBg="1"/>
      <p:bldP spid="5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0"/>
          </p:nvPr>
        </p:nvSpPr>
        <p:spPr/>
        <p:txBody>
          <a:bodyPr/>
          <a:lstStyle/>
          <a:p>
            <a:endParaRPr lang="en-US" dirty="0"/>
          </a:p>
        </p:txBody>
      </p:sp>
      <p:sp>
        <p:nvSpPr>
          <p:cNvPr id="7" name="Pentagon 6"/>
          <p:cNvSpPr/>
          <p:nvPr/>
        </p:nvSpPr>
        <p:spPr>
          <a:xfrm>
            <a:off x="1009649" y="1722001"/>
            <a:ext cx="4243381" cy="66724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b="1">
                <a:solidFill>
                  <a:schemeClr val="tx2"/>
                </a:solidFill>
              </a:rPr>
              <a:t>Remote Scope Promotion</a:t>
            </a:r>
          </a:p>
        </p:txBody>
      </p:sp>
      <p:grpSp>
        <p:nvGrpSpPr>
          <p:cNvPr id="13" name="Group 12"/>
          <p:cNvGrpSpPr/>
          <p:nvPr/>
        </p:nvGrpSpPr>
        <p:grpSpPr>
          <a:xfrm>
            <a:off x="6233115" y="2439466"/>
            <a:ext cx="4905564" cy="1909169"/>
            <a:chOff x="5948488" y="3095840"/>
            <a:chExt cx="4905564" cy="1909169"/>
          </a:xfrm>
        </p:grpSpPr>
        <p:sp>
          <p:nvSpPr>
            <p:cNvPr id="6" name="Chevron 5"/>
            <p:cNvSpPr/>
            <p:nvPr/>
          </p:nvSpPr>
          <p:spPr>
            <a:xfrm>
              <a:off x="5948488" y="3095840"/>
              <a:ext cx="4905564" cy="1909169"/>
            </a:xfrm>
            <a:prstGeom prst="chevron">
              <a:avLst>
                <a:gd name="adj" fmla="val 12921"/>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8" name="Content Placeholder 2"/>
            <p:cNvSpPr txBox="1">
              <a:spLocks/>
            </p:cNvSpPr>
            <p:nvPr/>
          </p:nvSpPr>
          <p:spPr bwMode="auto">
            <a:xfrm>
              <a:off x="6233115" y="3308948"/>
              <a:ext cx="4215361" cy="148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err="1" smtClean="0">
                  <a:solidFill>
                    <a:schemeClr val="bg1"/>
                  </a:solidFill>
                </a:rPr>
                <a:t>hLRC</a:t>
              </a:r>
              <a:r>
                <a:rPr lang="en-US" sz="2800" b="1" dirty="0" smtClean="0">
                  <a:solidFill>
                    <a:schemeClr val="bg1"/>
                  </a:solidFill>
                </a:rPr>
                <a:t>:</a:t>
              </a:r>
            </a:p>
            <a:p>
              <a:pPr marL="0" indent="0" algn="ctr">
                <a:buNone/>
              </a:pPr>
              <a:r>
                <a:rPr lang="en-US" sz="2800" b="1" dirty="0" smtClean="0">
                  <a:solidFill>
                    <a:schemeClr val="bg1"/>
                  </a:solidFill>
                </a:rPr>
                <a:t>Heterogeneous  Lazy Release Consistency</a:t>
              </a:r>
              <a:endParaRPr lang="en-US" dirty="0">
                <a:solidFill>
                  <a:schemeClr val="bg1"/>
                </a:solidFill>
              </a:endParaRPr>
            </a:p>
          </p:txBody>
        </p:sp>
      </p:grpSp>
      <p:sp>
        <p:nvSpPr>
          <p:cNvPr id="9" name="Pentagon 8"/>
          <p:cNvSpPr/>
          <p:nvPr/>
        </p:nvSpPr>
        <p:spPr>
          <a:xfrm>
            <a:off x="1009648" y="3060430"/>
            <a:ext cx="4243381" cy="66724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b="1" err="1">
                <a:solidFill>
                  <a:schemeClr val="tx2"/>
                </a:solidFill>
              </a:rPr>
              <a:t>DeNovo</a:t>
            </a:r>
            <a:r>
              <a:rPr lang="en-US" sz="2400" b="1">
                <a:solidFill>
                  <a:schemeClr val="tx2"/>
                </a:solidFill>
              </a:rPr>
              <a:t> Coherence</a:t>
            </a:r>
          </a:p>
        </p:txBody>
      </p:sp>
      <p:sp>
        <p:nvSpPr>
          <p:cNvPr id="10" name="Pentagon 9"/>
          <p:cNvSpPr/>
          <p:nvPr/>
        </p:nvSpPr>
        <p:spPr>
          <a:xfrm>
            <a:off x="1009649" y="4482597"/>
            <a:ext cx="4243381" cy="66724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b="1">
                <a:solidFill>
                  <a:schemeClr val="tx2"/>
                </a:solidFill>
              </a:rPr>
              <a:t>Lazy Release Consistency</a:t>
            </a:r>
          </a:p>
        </p:txBody>
      </p:sp>
    </p:spTree>
    <p:custDataLst>
      <p:tags r:id="rId1"/>
    </p:custDataLst>
    <p:extLst>
      <p:ext uri="{BB962C8B-B14F-4D97-AF65-F5344CB8AC3E}">
        <p14:creationId xmlns:p14="http://schemas.microsoft.com/office/powerpoint/2010/main" val="31576152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hLRC</a:t>
            </a:r>
            <a:r>
              <a:rPr lang="en-US" dirty="0"/>
              <a:t>: Heterogeneous Lazy Release Consistency For GPUs</a:t>
            </a:r>
          </a:p>
        </p:txBody>
      </p:sp>
      <p:sp>
        <p:nvSpPr>
          <p:cNvPr id="3" name="Content Placeholder 2"/>
          <p:cNvSpPr>
            <a:spLocks noGrp="1"/>
          </p:cNvSpPr>
          <p:nvPr>
            <p:ph idx="1"/>
          </p:nvPr>
        </p:nvSpPr>
        <p:spPr>
          <a:xfrm>
            <a:off x="260399" y="1055703"/>
            <a:ext cx="8143875" cy="2860538"/>
          </a:xfrm>
        </p:spPr>
        <p:txBody>
          <a:bodyPr/>
          <a:lstStyle/>
          <a:p>
            <a:pPr>
              <a:lnSpc>
                <a:spcPct val="150000"/>
              </a:lnSpc>
            </a:pPr>
            <a:r>
              <a:rPr lang="en-US" sz="2400" b="1" dirty="0"/>
              <a:t>Key idea: Exploit synch locality to avoid coherence actions</a:t>
            </a:r>
          </a:p>
          <a:p>
            <a:pPr lvl="1">
              <a:lnSpc>
                <a:spcPct val="150000"/>
              </a:lnSpc>
            </a:pPr>
            <a:r>
              <a:rPr lang="en-US" sz="2400" dirty="0"/>
              <a:t>Use </a:t>
            </a:r>
            <a:r>
              <a:rPr lang="en-US" sz="2400" dirty="0" err="1"/>
              <a:t>DeNovo</a:t>
            </a:r>
            <a:r>
              <a:rPr lang="en-US" sz="2400" dirty="0"/>
              <a:t> </a:t>
            </a:r>
            <a:r>
              <a:rPr lang="en-US" sz="2400" b="1" dirty="0">
                <a:solidFill>
                  <a:schemeClr val="accent3"/>
                </a:solidFill>
              </a:rPr>
              <a:t>registration for only atomics</a:t>
            </a:r>
          </a:p>
          <a:p>
            <a:pPr lvl="1">
              <a:lnSpc>
                <a:spcPct val="150000"/>
              </a:lnSpc>
            </a:pPr>
            <a:r>
              <a:rPr lang="en-US" sz="2400" dirty="0"/>
              <a:t>Lazily perform coherence actions only when remote synch detected </a:t>
            </a:r>
            <a:r>
              <a:rPr lang="en-US" sz="2400" dirty="0" smtClean="0"/>
              <a:t>   (LRC for CPUs [ISCA’92])</a:t>
            </a:r>
            <a:endParaRPr lang="en-US" sz="2400" dirty="0"/>
          </a:p>
          <a:p>
            <a:pPr lvl="1">
              <a:lnSpc>
                <a:spcPct val="150000"/>
              </a:lnSpc>
            </a:pPr>
            <a:r>
              <a:rPr lang="en-US" sz="2400" b="1" dirty="0" smtClean="0">
                <a:solidFill>
                  <a:srgbClr val="00AAB5"/>
                </a:solidFill>
              </a:rPr>
              <a:t>Invalidate</a:t>
            </a:r>
            <a:r>
              <a:rPr lang="en-US" sz="2400" dirty="0" smtClean="0">
                <a:solidFill>
                  <a:srgbClr val="00AAB5"/>
                </a:solidFill>
              </a:rPr>
              <a:t> </a:t>
            </a:r>
            <a:r>
              <a:rPr lang="en-US" sz="2400" dirty="0"/>
              <a:t>when cache obtains registration</a:t>
            </a:r>
          </a:p>
          <a:p>
            <a:pPr lvl="1">
              <a:lnSpc>
                <a:spcPct val="150000"/>
              </a:lnSpc>
            </a:pPr>
            <a:r>
              <a:rPr lang="en-US" sz="2400" b="1" dirty="0">
                <a:solidFill>
                  <a:srgbClr val="00AAB5"/>
                </a:solidFill>
              </a:rPr>
              <a:t>Flush</a:t>
            </a:r>
            <a:r>
              <a:rPr lang="en-US" sz="2400" dirty="0">
                <a:solidFill>
                  <a:srgbClr val="00AAB5"/>
                </a:solidFill>
              </a:rPr>
              <a:t> </a:t>
            </a:r>
            <a:r>
              <a:rPr lang="en-US" sz="2400" dirty="0"/>
              <a:t>when cache loses registration</a:t>
            </a:r>
          </a:p>
        </p:txBody>
      </p:sp>
      <p:sp>
        <p:nvSpPr>
          <p:cNvPr id="4" name="Text Placeholder 3"/>
          <p:cNvSpPr>
            <a:spLocks noGrp="1"/>
          </p:cNvSpPr>
          <p:nvPr>
            <p:ph type="body" sz="quarter" idx="10"/>
          </p:nvPr>
        </p:nvSpPr>
        <p:spPr/>
        <p:txBody>
          <a:bodyPr/>
          <a:lstStyle/>
          <a:p>
            <a:r>
              <a:rPr lang="en-US"/>
              <a:t>Our work</a:t>
            </a:r>
          </a:p>
        </p:txBody>
      </p:sp>
      <p:sp>
        <p:nvSpPr>
          <p:cNvPr id="6" name="Cloud 5"/>
          <p:cNvSpPr/>
          <p:nvPr/>
        </p:nvSpPr>
        <p:spPr>
          <a:xfrm>
            <a:off x="8160956" y="3705814"/>
            <a:ext cx="3347436" cy="740664"/>
          </a:xfrm>
          <a:prstGeom prst="cloud">
            <a:avLst/>
          </a:prstGeom>
          <a:solidFill>
            <a:srgbClr val="4BACC6">
              <a:lumMod val="20000"/>
              <a:lumOff val="80000"/>
            </a:srgbClr>
          </a:solidFill>
          <a:ln w="12700" cap="flat" cmpd="sng" algn="ctr">
            <a:solidFill>
              <a:srgbClr val="4BACC6">
                <a:lumMod val="75000"/>
              </a:srgbClr>
            </a:solidFill>
            <a:prstDash val="solid"/>
          </a:ln>
          <a:effectLst/>
        </p:spPr>
        <p:txBody>
          <a:bodyPr lIns="0" tIns="0" rIns="0" bIns="0" rtlCol="0" anchor="ctr" anchorCtr="0">
            <a:noAutofit/>
          </a:bodyPr>
          <a:lstStyle/>
          <a:p>
            <a:pPr algn="ctr">
              <a:defRPr/>
            </a:pPr>
            <a:r>
              <a:rPr lang="en-US" kern="0">
                <a:solidFill>
                  <a:prstClr val="black"/>
                </a:solidFill>
                <a:cs typeface="Arial" pitchFamily="34" charset="0"/>
              </a:rPr>
              <a:t>agent scope</a:t>
            </a:r>
          </a:p>
        </p:txBody>
      </p:sp>
      <p:sp>
        <p:nvSpPr>
          <p:cNvPr id="7" name="Rectangle 6"/>
          <p:cNvSpPr/>
          <p:nvPr/>
        </p:nvSpPr>
        <p:spPr>
          <a:xfrm>
            <a:off x="8160085" y="3333079"/>
            <a:ext cx="3347436" cy="86411"/>
          </a:xfrm>
          <a:prstGeom prst="rect">
            <a:avLst/>
          </a:prstGeom>
          <a:solidFill>
            <a:sysClr val="window" lastClr="FFFFFF">
              <a:lumMod val="75000"/>
            </a:sysClr>
          </a:solidFill>
          <a:ln w="25400" cap="flat" cmpd="sng" algn="ctr">
            <a:solidFill>
              <a:sysClr val="window" lastClr="FFFFFF">
                <a:lumMod val="75000"/>
              </a:sysClr>
            </a:solidFill>
            <a:prstDash val="solid"/>
          </a:ln>
          <a:effectLst/>
        </p:spPr>
        <p:txBody>
          <a:bodyPr rtlCol="0" anchor="ctr"/>
          <a:lstStyle/>
          <a:p>
            <a:pPr algn="ctr">
              <a:defRPr/>
            </a:pPr>
            <a:endParaRPr lang="en-US" kern="0">
              <a:solidFill>
                <a:prstClr val="white"/>
              </a:solidFill>
            </a:endParaRPr>
          </a:p>
        </p:txBody>
      </p:sp>
      <p:sp>
        <p:nvSpPr>
          <p:cNvPr id="8" name="Cloud 7"/>
          <p:cNvSpPr/>
          <p:nvPr/>
        </p:nvSpPr>
        <p:spPr>
          <a:xfrm>
            <a:off x="8160956" y="2335586"/>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wg_scope0</a:t>
            </a:r>
          </a:p>
        </p:txBody>
      </p:sp>
      <p:sp>
        <p:nvSpPr>
          <p:cNvPr id="9" name="TextBox 167"/>
          <p:cNvSpPr txBox="1">
            <a:spLocks noChangeArrowheads="1"/>
          </p:cNvSpPr>
          <p:nvPr/>
        </p:nvSpPr>
        <p:spPr bwMode="auto">
          <a:xfrm>
            <a:off x="8863577" y="168484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1</a:t>
            </a:r>
          </a:p>
        </p:txBody>
      </p:sp>
      <p:sp>
        <p:nvSpPr>
          <p:cNvPr id="10" name="TextBox 167"/>
          <p:cNvSpPr txBox="1">
            <a:spLocks noChangeArrowheads="1"/>
          </p:cNvSpPr>
          <p:nvPr/>
        </p:nvSpPr>
        <p:spPr bwMode="auto">
          <a:xfrm>
            <a:off x="8370282" y="168484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0</a:t>
            </a:r>
          </a:p>
        </p:txBody>
      </p:sp>
      <p:sp>
        <p:nvSpPr>
          <p:cNvPr id="11" name="TextBox 744"/>
          <p:cNvSpPr txBox="1">
            <a:spLocks noChangeArrowheads="1"/>
          </p:cNvSpPr>
          <p:nvPr/>
        </p:nvSpPr>
        <p:spPr bwMode="auto">
          <a:xfrm>
            <a:off x="8379127" y="1426215"/>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wg0</a:t>
            </a:r>
          </a:p>
        </p:txBody>
      </p:sp>
      <p:cxnSp>
        <p:nvCxnSpPr>
          <p:cNvPr id="12" name="Curved Connector 11"/>
          <p:cNvCxnSpPr/>
          <p:nvPr/>
        </p:nvCxnSpPr>
        <p:spPr>
          <a:xfrm rot="16200000" flipH="1">
            <a:off x="8645432" y="1834258"/>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13" name="Curved Connector 12"/>
          <p:cNvCxnSpPr/>
          <p:nvPr/>
        </p:nvCxnSpPr>
        <p:spPr>
          <a:xfrm rot="16200000" flipH="1">
            <a:off x="9122402" y="1834258"/>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14" name="Rectangle 13"/>
          <p:cNvSpPr/>
          <p:nvPr/>
        </p:nvSpPr>
        <p:spPr>
          <a:xfrm>
            <a:off x="8434293" y="1482792"/>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cxnSp>
        <p:nvCxnSpPr>
          <p:cNvPr id="15" name="Straight Arrow Connector 14"/>
          <p:cNvCxnSpPr/>
          <p:nvPr/>
        </p:nvCxnSpPr>
        <p:spPr>
          <a:xfrm>
            <a:off x="8666513" y="2064009"/>
            <a:ext cx="0" cy="357988"/>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16" name="Straight Arrow Connector 15"/>
          <p:cNvCxnSpPr/>
          <p:nvPr/>
        </p:nvCxnSpPr>
        <p:spPr>
          <a:xfrm>
            <a:off x="9135600" y="2071358"/>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17" name="Cloud 16"/>
          <p:cNvSpPr/>
          <p:nvPr/>
        </p:nvSpPr>
        <p:spPr>
          <a:xfrm>
            <a:off x="9903620" y="2331471"/>
            <a:ext cx="1604772" cy="740664"/>
          </a:xfrm>
          <a:prstGeom prst="cloud">
            <a:avLst/>
          </a:prstGeom>
          <a:solidFill>
            <a:srgbClr val="C0504D">
              <a:lumMod val="20000"/>
              <a:lumOff val="80000"/>
            </a:srgbClr>
          </a:solidFill>
          <a:ln w="12700" cap="flat" cmpd="sng" algn="ctr">
            <a:solidFill>
              <a:sysClr val="window" lastClr="FFFFFF">
                <a:lumMod val="50000"/>
              </a:sysClr>
            </a:solidFill>
            <a:prstDash val="solid"/>
          </a:ln>
          <a:effectLst/>
        </p:spPr>
        <p:txBody>
          <a:bodyPr lIns="27432" tIns="0" rIns="27432" bIns="0" rtlCol="0" anchor="ctr">
            <a:noAutofit/>
          </a:bodyPr>
          <a:lstStyle/>
          <a:p>
            <a:pPr algn="ctr">
              <a:defRPr/>
            </a:pPr>
            <a:r>
              <a:rPr lang="en-US" sz="1600" kern="0">
                <a:solidFill>
                  <a:prstClr val="black"/>
                </a:solidFill>
                <a:cs typeface="Arial" pitchFamily="34" charset="0"/>
              </a:rPr>
              <a:t>wg_scope1</a:t>
            </a:r>
          </a:p>
        </p:txBody>
      </p:sp>
      <p:sp>
        <p:nvSpPr>
          <p:cNvPr id="18" name="TextBox 167"/>
          <p:cNvSpPr txBox="1">
            <a:spLocks noChangeArrowheads="1"/>
          </p:cNvSpPr>
          <p:nvPr/>
        </p:nvSpPr>
        <p:spPr bwMode="auto">
          <a:xfrm>
            <a:off x="10606241" y="168072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3</a:t>
            </a:r>
          </a:p>
        </p:txBody>
      </p:sp>
      <p:sp>
        <p:nvSpPr>
          <p:cNvPr id="19" name="TextBox 167"/>
          <p:cNvSpPr txBox="1">
            <a:spLocks noChangeArrowheads="1"/>
          </p:cNvSpPr>
          <p:nvPr/>
        </p:nvSpPr>
        <p:spPr bwMode="auto">
          <a:xfrm>
            <a:off x="10112945" y="1680725"/>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prstClr val="black">
                      <a:lumMod val="50000"/>
                      <a:lumOff val="50000"/>
                    </a:prstClr>
                  </a:solidFill>
                </a:ln>
                <a:solidFill>
                  <a:prstClr val="black"/>
                </a:solidFill>
                <a:latin typeface="Courier New" pitchFamily="49" charset="0"/>
                <a:cs typeface="Courier New" pitchFamily="49" charset="0"/>
              </a:rPr>
              <a:t>t</a:t>
            </a:r>
            <a:r>
              <a:rPr lang="en-US" kern="0" baseline="-25000">
                <a:ln>
                  <a:solidFill>
                    <a:prstClr val="black">
                      <a:lumMod val="50000"/>
                      <a:lumOff val="50000"/>
                    </a:prstClr>
                  </a:solidFill>
                </a:ln>
                <a:solidFill>
                  <a:prstClr val="black"/>
                </a:solidFill>
                <a:latin typeface="Courier New" pitchFamily="49" charset="0"/>
                <a:cs typeface="Courier New" pitchFamily="49" charset="0"/>
              </a:rPr>
              <a:t>2</a:t>
            </a:r>
          </a:p>
        </p:txBody>
      </p:sp>
      <p:sp>
        <p:nvSpPr>
          <p:cNvPr id="20" name="TextBox 744"/>
          <p:cNvSpPr txBox="1">
            <a:spLocks noChangeArrowheads="1"/>
          </p:cNvSpPr>
          <p:nvPr/>
        </p:nvSpPr>
        <p:spPr bwMode="auto">
          <a:xfrm>
            <a:off x="10121791" y="1422100"/>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Clr>
                <a:srgbClr val="EEECE1"/>
              </a:buClr>
              <a:defRPr/>
            </a:pPr>
            <a:r>
              <a:rPr lang="en-US" kern="0">
                <a:ln>
                  <a:solidFill>
                    <a:srgbClr val="60B5CC">
                      <a:lumMod val="50000"/>
                    </a:srgbClr>
                  </a:solidFill>
                </a:ln>
                <a:solidFill>
                  <a:srgbClr val="C00000"/>
                </a:solidFill>
                <a:latin typeface="Courier New" pitchFamily="49" charset="0"/>
                <a:cs typeface="Courier New" pitchFamily="49" charset="0"/>
              </a:rPr>
              <a:t>wg1</a:t>
            </a:r>
          </a:p>
        </p:txBody>
      </p:sp>
      <p:cxnSp>
        <p:nvCxnSpPr>
          <p:cNvPr id="21" name="Curved Connector 20"/>
          <p:cNvCxnSpPr/>
          <p:nvPr/>
        </p:nvCxnSpPr>
        <p:spPr>
          <a:xfrm rot="16200000" flipH="1">
            <a:off x="10388095" y="1830143"/>
            <a:ext cx="246888" cy="86176"/>
          </a:xfrm>
          <a:prstGeom prst="curvedConnector3">
            <a:avLst/>
          </a:prstGeom>
          <a:noFill/>
          <a:ln w="25400" cap="flat" cmpd="sng" algn="ctr">
            <a:solidFill>
              <a:sysClr val="windowText" lastClr="000000">
                <a:lumMod val="75000"/>
                <a:lumOff val="25000"/>
              </a:sysClr>
            </a:solidFill>
            <a:prstDash val="solid"/>
            <a:tailEnd type="triangle" w="med" len="sm"/>
          </a:ln>
          <a:effectLst/>
        </p:spPr>
      </p:cxnSp>
      <p:cxnSp>
        <p:nvCxnSpPr>
          <p:cNvPr id="22" name="Curved Connector 21"/>
          <p:cNvCxnSpPr/>
          <p:nvPr/>
        </p:nvCxnSpPr>
        <p:spPr>
          <a:xfrm rot="16200000" flipH="1">
            <a:off x="10865066" y="1830143"/>
            <a:ext cx="246888" cy="86179"/>
          </a:xfrm>
          <a:prstGeom prst="curvedConnector3">
            <a:avLst/>
          </a:prstGeom>
          <a:noFill/>
          <a:ln w="25400" cap="flat" cmpd="sng" algn="ctr">
            <a:solidFill>
              <a:sysClr val="windowText" lastClr="000000">
                <a:lumMod val="75000"/>
                <a:lumOff val="25000"/>
              </a:sysClr>
            </a:solidFill>
            <a:prstDash val="solid"/>
            <a:tailEnd type="triangle" w="med" len="sm"/>
          </a:ln>
          <a:effectLst/>
        </p:spPr>
      </p:cxnSp>
      <p:sp>
        <p:nvSpPr>
          <p:cNvPr id="23" name="Rectangle 22"/>
          <p:cNvSpPr/>
          <p:nvPr/>
        </p:nvSpPr>
        <p:spPr>
          <a:xfrm>
            <a:off x="10176957" y="1478678"/>
            <a:ext cx="938920" cy="592682"/>
          </a:xfrm>
          <a:prstGeom prst="rect">
            <a:avLst/>
          </a:prstGeom>
          <a:noFill/>
          <a:ln w="19050" cap="flat" cmpd="sng" algn="ctr">
            <a:solidFill>
              <a:sysClr val="windowText" lastClr="000000">
                <a:lumMod val="65000"/>
                <a:lumOff val="35000"/>
              </a:sysClr>
            </a:solidFill>
            <a:prstDash val="solid"/>
          </a:ln>
          <a:effectLst/>
        </p:spPr>
        <p:txBody>
          <a:bodyPr anchor="ctr"/>
          <a:lstStyle/>
          <a:p>
            <a:pPr algn="ctr">
              <a:defRPr/>
            </a:pPr>
            <a:endParaRPr lang="en-US" kern="0">
              <a:solidFill>
                <a:prstClr val="white"/>
              </a:solidFill>
            </a:endParaRPr>
          </a:p>
        </p:txBody>
      </p:sp>
      <p:cxnSp>
        <p:nvCxnSpPr>
          <p:cNvPr id="24" name="Straight Arrow Connector 23"/>
          <p:cNvCxnSpPr/>
          <p:nvPr/>
        </p:nvCxnSpPr>
        <p:spPr>
          <a:xfrm>
            <a:off x="10409177" y="2075449"/>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25" name="Straight Arrow Connector 24"/>
          <p:cNvCxnSpPr/>
          <p:nvPr/>
        </p:nvCxnSpPr>
        <p:spPr>
          <a:xfrm>
            <a:off x="10878264" y="2067243"/>
            <a:ext cx="0" cy="296266"/>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26" name="Straight Arrow Connector 25"/>
          <p:cNvCxnSpPr/>
          <p:nvPr/>
        </p:nvCxnSpPr>
        <p:spPr>
          <a:xfrm>
            <a:off x="8673295" y="3030987"/>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27" name="Straight Arrow Connector 26"/>
          <p:cNvCxnSpPr/>
          <p:nvPr/>
        </p:nvCxnSpPr>
        <p:spPr>
          <a:xfrm>
            <a:off x="9142382" y="3038336"/>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28" name="Straight Arrow Connector 27"/>
          <p:cNvCxnSpPr/>
          <p:nvPr/>
        </p:nvCxnSpPr>
        <p:spPr>
          <a:xfrm>
            <a:off x="10422085" y="3030987"/>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29" name="Straight Arrow Connector 28"/>
          <p:cNvCxnSpPr/>
          <p:nvPr/>
        </p:nvCxnSpPr>
        <p:spPr>
          <a:xfrm>
            <a:off x="10891172" y="3038336"/>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cxnSp>
        <p:nvCxnSpPr>
          <p:cNvPr id="30" name="Straight Arrow Connector 29"/>
          <p:cNvCxnSpPr/>
          <p:nvPr/>
        </p:nvCxnSpPr>
        <p:spPr>
          <a:xfrm>
            <a:off x="9599125" y="3442467"/>
            <a:ext cx="0" cy="296266"/>
          </a:xfrm>
          <a:prstGeom prst="straightConnector1">
            <a:avLst/>
          </a:prstGeom>
          <a:noFill/>
          <a:ln w="9525" cap="flat" cmpd="sng" algn="ctr">
            <a:solidFill>
              <a:sysClr val="window" lastClr="FFFFFF">
                <a:lumMod val="50000"/>
              </a:sysClr>
            </a:solidFill>
            <a:prstDash val="dash"/>
            <a:headEnd w="med" len="med"/>
            <a:tailEnd type="triangle" w="sm" len="sm"/>
          </a:ln>
          <a:effectLst/>
        </p:spPr>
      </p:cxnSp>
      <p:cxnSp>
        <p:nvCxnSpPr>
          <p:cNvPr id="31" name="Straight Arrow Connector 30"/>
          <p:cNvCxnSpPr/>
          <p:nvPr/>
        </p:nvCxnSpPr>
        <p:spPr>
          <a:xfrm>
            <a:off x="10112945" y="3427815"/>
            <a:ext cx="0" cy="271577"/>
          </a:xfrm>
          <a:prstGeom prst="straightConnector1">
            <a:avLst/>
          </a:prstGeom>
          <a:noFill/>
          <a:ln w="9525" cap="flat" cmpd="sng" algn="ctr">
            <a:solidFill>
              <a:sysClr val="window" lastClr="FFFFFF">
                <a:lumMod val="50000"/>
              </a:sysClr>
            </a:solidFill>
            <a:prstDash val="dash"/>
            <a:headEnd type="triangle" w="sm" len="sm"/>
            <a:tailEnd type="none"/>
          </a:ln>
          <a:effectLst/>
        </p:spPr>
      </p:cxnSp>
      <p:sp>
        <p:nvSpPr>
          <p:cNvPr id="41" name="Right Arrow 40"/>
          <p:cNvSpPr>
            <a:spLocks noChangeAspect="1"/>
          </p:cNvSpPr>
          <p:nvPr/>
        </p:nvSpPr>
        <p:spPr>
          <a:xfrm rot="4672210">
            <a:off x="8587042" y="3223502"/>
            <a:ext cx="1020660" cy="452628"/>
          </a:xfrm>
          <a:prstGeom prst="rightArrow">
            <a:avLst/>
          </a:prstGeom>
          <a:solidFill>
            <a:srgbClr val="92D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rIns="0" rtlCol="0" anchor="ctr" anchorCtr="0"/>
          <a:lstStyle/>
          <a:p>
            <a:pPr algn="ctr" defTabSz="457200">
              <a:defRPr/>
            </a:pPr>
            <a:r>
              <a:rPr lang="en-US" kern="0">
                <a:solidFill>
                  <a:prstClr val="black"/>
                </a:solidFill>
                <a:latin typeface="Consolas" pitchFamily="49" charset="0"/>
                <a:cs typeface="Consolas" pitchFamily="49" charset="0"/>
              </a:rPr>
              <a:t>flush</a:t>
            </a:r>
          </a:p>
        </p:txBody>
      </p:sp>
      <p:sp>
        <p:nvSpPr>
          <p:cNvPr id="52" name="Content Placeholder 2"/>
          <p:cNvSpPr txBox="1">
            <a:spLocks/>
          </p:cNvSpPr>
          <p:nvPr/>
        </p:nvSpPr>
        <p:spPr bwMode="auto">
          <a:xfrm>
            <a:off x="2324604" y="4496032"/>
            <a:ext cx="6817778" cy="18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00B050"/>
                </a:solidFill>
              </a:rPr>
              <a:t>Synch locality automatically detected</a:t>
            </a:r>
          </a:p>
          <a:p>
            <a:pPr marL="0" indent="0" algn="ctr">
              <a:buNone/>
            </a:pPr>
            <a:r>
              <a:rPr lang="en-US" sz="2800" b="1" dirty="0">
                <a:solidFill>
                  <a:srgbClr val="00B050"/>
                </a:solidFill>
              </a:rPr>
              <a:t>Minimal added registration overhead</a:t>
            </a:r>
          </a:p>
          <a:p>
            <a:pPr marL="0" indent="0" algn="ctr">
              <a:buNone/>
            </a:pPr>
            <a:r>
              <a:rPr lang="en-US" sz="2800" b="1" dirty="0">
                <a:solidFill>
                  <a:srgbClr val="00B050"/>
                </a:solidFill>
              </a:rPr>
              <a:t>Supports DRF (scope-free) memory model</a:t>
            </a:r>
          </a:p>
          <a:p>
            <a:pPr marL="0" indent="0" algn="ctr">
              <a:buNone/>
            </a:pPr>
            <a:r>
              <a:rPr lang="en-US" sz="2800" b="1" dirty="0">
                <a:solidFill>
                  <a:schemeClr val="accent2"/>
                </a:solidFill>
              </a:rPr>
              <a:t>Sensitive to synchronization locality</a:t>
            </a:r>
          </a:p>
        </p:txBody>
      </p:sp>
      <p:sp>
        <p:nvSpPr>
          <p:cNvPr id="46" name="Multiply 45"/>
          <p:cNvSpPr/>
          <p:nvPr/>
        </p:nvSpPr>
        <p:spPr>
          <a:xfrm>
            <a:off x="8127639" y="2243003"/>
            <a:ext cx="1471876" cy="959671"/>
          </a:xfrm>
          <a:prstGeom prst="mathMultiply">
            <a:avLst>
              <a:gd name="adj1" fmla="val 11531"/>
            </a:avLst>
          </a:prstGeom>
          <a:solidFill>
            <a:srgbClr val="ED1C24">
              <a:alpha val="83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3200" kern="0">
              <a:solidFill>
                <a:srgbClr val="FFFFFF"/>
              </a:solidFill>
            </a:endParaRPr>
          </a:p>
        </p:txBody>
      </p:sp>
      <p:sp>
        <p:nvSpPr>
          <p:cNvPr id="36" name="Multiply 35"/>
          <p:cNvSpPr/>
          <p:nvPr/>
        </p:nvSpPr>
        <p:spPr>
          <a:xfrm>
            <a:off x="9984094" y="2237441"/>
            <a:ext cx="1471876" cy="959671"/>
          </a:xfrm>
          <a:prstGeom prst="mathMultiply">
            <a:avLst>
              <a:gd name="adj1" fmla="val 11531"/>
            </a:avLst>
          </a:prstGeom>
          <a:solidFill>
            <a:srgbClr val="ED1C24">
              <a:alpha val="83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3200" kern="0">
              <a:solidFill>
                <a:srgbClr val="FFFFFF"/>
              </a:solidFill>
            </a:endParaRPr>
          </a:p>
        </p:txBody>
      </p:sp>
      <p:grpSp>
        <p:nvGrpSpPr>
          <p:cNvPr id="40" name="Group 39"/>
          <p:cNvGrpSpPr/>
          <p:nvPr/>
        </p:nvGrpSpPr>
        <p:grpSpPr>
          <a:xfrm>
            <a:off x="8495947" y="2461674"/>
            <a:ext cx="833785" cy="544976"/>
            <a:chOff x="8838915" y="4119389"/>
            <a:chExt cx="833785" cy="544976"/>
          </a:xfrm>
        </p:grpSpPr>
        <p:sp>
          <p:nvSpPr>
            <p:cNvPr id="42" name="Flowchart: Decision 41"/>
            <p:cNvSpPr/>
            <p:nvPr/>
          </p:nvSpPr>
          <p:spPr>
            <a:xfrm>
              <a:off x="8838915" y="4119389"/>
              <a:ext cx="817972" cy="544976"/>
            </a:xfrm>
            <a:prstGeom prst="flowChartDecision">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43" name="TextBox 42"/>
            <p:cNvSpPr txBox="1"/>
            <p:nvPr/>
          </p:nvSpPr>
          <p:spPr>
            <a:xfrm>
              <a:off x="8866343" y="4234911"/>
              <a:ext cx="806357"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a:ln>
                    <a:noFill/>
                  </a:ln>
                  <a:solidFill>
                    <a:schemeClr val="bg1"/>
                  </a:solidFill>
                  <a:effectLst/>
                  <a:uLnTx/>
                  <a:uFillTx/>
                  <a:latin typeface="+mj-lt"/>
                  <a:ea typeface="MS PGothic" pitchFamily="34" charset="-128"/>
                  <a:cs typeface="+mn-cs"/>
                </a:rPr>
                <a:t>atomic</a:t>
              </a:r>
              <a:endParaRPr kumimoji="0" lang="en-US" sz="1100" b="0" i="0" u="none" strike="noStrike" kern="1200" cap="none" spc="0" normalizeH="0" baseline="0" noProof="0">
                <a:ln>
                  <a:noFill/>
                </a:ln>
                <a:solidFill>
                  <a:schemeClr val="bg1"/>
                </a:solidFill>
                <a:effectLst/>
                <a:uLnTx/>
                <a:uFillTx/>
                <a:latin typeface="+mj-lt"/>
                <a:ea typeface="MS PGothic" pitchFamily="34" charset="-128"/>
                <a:cs typeface="+mn-cs"/>
              </a:endParaRPr>
            </a:p>
          </p:txBody>
        </p:sp>
      </p:grpSp>
      <p:grpSp>
        <p:nvGrpSpPr>
          <p:cNvPr id="45" name="Group 44"/>
          <p:cNvGrpSpPr/>
          <p:nvPr/>
        </p:nvGrpSpPr>
        <p:grpSpPr>
          <a:xfrm>
            <a:off x="9195770" y="3790822"/>
            <a:ext cx="1006901" cy="620202"/>
            <a:chOff x="8787084" y="4074570"/>
            <a:chExt cx="707595" cy="620202"/>
          </a:xfrm>
        </p:grpSpPr>
        <p:sp>
          <p:nvSpPr>
            <p:cNvPr id="48" name="Flowchart: Decision 47"/>
            <p:cNvSpPr/>
            <p:nvPr/>
          </p:nvSpPr>
          <p:spPr>
            <a:xfrm>
              <a:off x="8787084" y="4074570"/>
              <a:ext cx="696715" cy="620202"/>
            </a:xfrm>
            <a:prstGeom prst="flowChartDecision">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a:solidFill>
                  <a:schemeClr val="tx2"/>
                </a:solidFill>
              </a:endParaRPr>
            </a:p>
          </p:txBody>
        </p:sp>
        <p:sp>
          <p:nvSpPr>
            <p:cNvPr id="53" name="TextBox 52"/>
            <p:cNvSpPr txBox="1"/>
            <p:nvPr/>
          </p:nvSpPr>
          <p:spPr>
            <a:xfrm>
              <a:off x="8787084" y="4237977"/>
              <a:ext cx="707595"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1" i="0" u="none" strike="noStrike" kern="1200" cap="none" spc="0" normalizeH="0" baseline="0" noProof="0">
                  <a:ln>
                    <a:noFill/>
                  </a:ln>
                  <a:solidFill>
                    <a:srgbClr val="C00000"/>
                  </a:solidFill>
                  <a:effectLst/>
                  <a:uLnTx/>
                  <a:uFillTx/>
                  <a:latin typeface="+mj-lt"/>
                  <a:ea typeface="MS PGothic" pitchFamily="34" charset="-128"/>
                  <a:cs typeface="+mn-cs"/>
                </a:rPr>
                <a:t>R:atomic</a:t>
              </a:r>
            </a:p>
          </p:txBody>
        </p:sp>
      </p:grpSp>
      <p:sp>
        <p:nvSpPr>
          <p:cNvPr id="49" name="Right Arrow 48"/>
          <p:cNvSpPr/>
          <p:nvPr/>
        </p:nvSpPr>
        <p:spPr>
          <a:xfrm rot="5400000">
            <a:off x="8328821" y="2159200"/>
            <a:ext cx="585231"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50" name="Right Arrow 49"/>
          <p:cNvSpPr/>
          <p:nvPr/>
        </p:nvSpPr>
        <p:spPr>
          <a:xfrm rot="5400000">
            <a:off x="10070983" y="2161996"/>
            <a:ext cx="579640"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51" name="Right Arrow 50"/>
          <p:cNvSpPr/>
          <p:nvPr/>
        </p:nvSpPr>
        <p:spPr>
          <a:xfrm rot="5400000">
            <a:off x="8848769" y="2164984"/>
            <a:ext cx="573661" cy="335280"/>
          </a:xfrm>
          <a:prstGeom prst="rightArrow">
            <a:avLst/>
          </a:prstGeom>
          <a:solidFill>
            <a:schemeClr val="accent2">
              <a:lumMod val="60000"/>
              <a:lumOff val="40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nchorCtr="0"/>
          <a:lstStyle/>
          <a:p>
            <a:pPr algn="ctr" defTabSz="457200">
              <a:defRPr/>
            </a:pPr>
            <a:endParaRPr lang="en-US" sz="1600" kern="0">
              <a:solidFill>
                <a:prstClr val="black"/>
              </a:solidFill>
              <a:latin typeface="Consolas" pitchFamily="49" charset="0"/>
              <a:cs typeface="Consolas" pitchFamily="49" charset="0"/>
            </a:endParaRPr>
          </a:p>
        </p:txBody>
      </p:sp>
      <p:sp>
        <p:nvSpPr>
          <p:cNvPr id="47" name="Right Arrow 46"/>
          <p:cNvSpPr/>
          <p:nvPr/>
        </p:nvSpPr>
        <p:spPr>
          <a:xfrm flipH="1">
            <a:off x="8453796" y="5971283"/>
            <a:ext cx="3553720" cy="847726"/>
          </a:xfrm>
          <a:prstGeom prst="rightArrow">
            <a:avLst>
              <a:gd name="adj1" fmla="val 62963"/>
              <a:gd name="adj2" fmla="val 50000"/>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b="1" dirty="0" smtClean="0">
                <a:solidFill>
                  <a:schemeClr val="tx2"/>
                </a:solidFill>
              </a:rPr>
              <a:t>Scopes as software hint</a:t>
            </a:r>
            <a:endParaRPr lang="en-US" sz="2800" b="1" dirty="0">
              <a:solidFill>
                <a:schemeClr val="tx2"/>
              </a:solidFill>
            </a:endParaRPr>
          </a:p>
        </p:txBody>
      </p:sp>
    </p:spTree>
    <p:custDataLst>
      <p:tags r:id="rId1"/>
    </p:custDataLst>
    <p:extLst>
      <p:ext uri="{BB962C8B-B14F-4D97-AF65-F5344CB8AC3E}">
        <p14:creationId xmlns:p14="http://schemas.microsoft.com/office/powerpoint/2010/main" val="1024956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4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4.16667E-7 -1.11111E-6 L 0.01432 0.09051 L 0.1401 0.09051 L 0.14805 -0.01042 " pathEditMode="relative" rAng="0" ptsTypes="AAAA">
                                      <p:cBhvr>
                                        <p:cTn id="59" dur="2000" fill="hold"/>
                                        <p:tgtEl>
                                          <p:spTgt spid="40"/>
                                        </p:tgtEl>
                                        <p:attrNameLst>
                                          <p:attrName>ppt_x</p:attrName>
                                          <p:attrName>ppt_y</p:attrName>
                                        </p:attrNameLst>
                                      </p:cBhvr>
                                      <p:rCtr x="7396" y="4005"/>
                                    </p:animMotion>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3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2">
                                            <p:txEl>
                                              <p:pRg st="3" end="3"/>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6" grpId="0" animBg="1"/>
      <p:bldP spid="46" grpId="1" animBg="1"/>
      <p:bldP spid="36" grpId="0" animBg="1"/>
      <p:bldP spid="36" grpId="1" animBg="1"/>
      <p:bldP spid="49" grpId="0" animBg="1"/>
      <p:bldP spid="50" grpId="0" animBg="1"/>
      <p:bldP spid="51" grpId="0" animBg="1"/>
      <p:bldP spid="51" grpId="1"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20919081"/>
              </p:ext>
            </p:extLst>
          </p:nvPr>
        </p:nvGraphicFramePr>
        <p:xfrm>
          <a:off x="355691" y="1439884"/>
          <a:ext cx="11167525" cy="1469569"/>
        </p:xfrm>
        <a:graphic>
          <a:graphicData uri="http://schemas.openxmlformats.org/drawingml/2006/table">
            <a:tbl>
              <a:tblPr firstRow="1" firstCol="1">
                <a:tableStyleId>{1FECB4D8-DB02-4DC6-A0A2-4F2EBAE1DC90}</a:tableStyleId>
              </a:tblPr>
              <a:tblGrid>
                <a:gridCol w="2688762">
                  <a:extLst>
                    <a:ext uri="{9D8B030D-6E8A-4147-A177-3AD203B41FA5}">
                      <a16:colId xmlns:a16="http://schemas.microsoft.com/office/drawing/2014/main" xmlns="" val="20001"/>
                    </a:ext>
                  </a:extLst>
                </a:gridCol>
                <a:gridCol w="2803339">
                  <a:extLst>
                    <a:ext uri="{9D8B030D-6E8A-4147-A177-3AD203B41FA5}">
                      <a16:colId xmlns:a16="http://schemas.microsoft.com/office/drawing/2014/main" xmlns="" val="20002"/>
                    </a:ext>
                  </a:extLst>
                </a:gridCol>
                <a:gridCol w="2824476">
                  <a:extLst>
                    <a:ext uri="{9D8B030D-6E8A-4147-A177-3AD203B41FA5}">
                      <a16:colId xmlns:a16="http://schemas.microsoft.com/office/drawing/2014/main" xmlns="" val="20003"/>
                    </a:ext>
                  </a:extLst>
                </a:gridCol>
                <a:gridCol w="2850948">
                  <a:extLst>
                    <a:ext uri="{9D8B030D-6E8A-4147-A177-3AD203B41FA5}">
                      <a16:colId xmlns:a16="http://schemas.microsoft.com/office/drawing/2014/main" xmlns="" val="20004"/>
                    </a:ext>
                  </a:extLst>
                </a:gridCol>
              </a:tblGrid>
              <a:tr h="568866">
                <a:tc>
                  <a:txBody>
                    <a:bodyPr/>
                    <a:lstStyle/>
                    <a:p>
                      <a:pPr algn="ctr"/>
                      <a:r>
                        <a:rPr lang="en-US" sz="2400" dirty="0"/>
                        <a:t>Scopes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Scopes+RSP</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DeNovo</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t>hLRC</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900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sym typeface="Wingdings"/>
                        </a:rPr>
                        <a:t></a:t>
                      </a:r>
                      <a:r>
                        <a:rPr lang="en-US" sz="2000" dirty="0">
                          <a:sym typeface="Wingdings"/>
                        </a:rPr>
                        <a:t> </a:t>
                      </a:r>
                      <a:r>
                        <a:rPr lang="en-US" sz="2000" dirty="0">
                          <a:solidFill>
                            <a:schemeClr val="tx1"/>
                          </a:solidFill>
                          <a:sym typeface="Wingdings"/>
                        </a:rPr>
                        <a:t>Avoid</a:t>
                      </a:r>
                      <a:r>
                        <a:rPr lang="en-US" sz="2000" baseline="0" dirty="0">
                          <a:solidFill>
                            <a:schemeClr val="tx1"/>
                          </a:solidFill>
                          <a:sym typeface="Wingdings"/>
                        </a:rPr>
                        <a:t> flush/</a:t>
                      </a:r>
                      <a:r>
                        <a:rPr lang="en-US" sz="2000" baseline="0" dirty="0" err="1">
                          <a:solidFill>
                            <a:schemeClr val="tx1"/>
                          </a:solidFill>
                          <a:sym typeface="Wingdings"/>
                        </a:rPr>
                        <a:t>inval</a:t>
                      </a:r>
                      <a:r>
                        <a:rPr lang="en-US" sz="2000" baseline="0" dirty="0">
                          <a:solidFill>
                            <a:schemeClr val="tx1"/>
                          </a:solidFill>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accent3"/>
                          </a:solidFill>
                          <a:sym typeface="Wingdings"/>
                        </a:rPr>
                        <a:t>local synch</a:t>
                      </a:r>
                      <a:endParaRPr lang="en-US" sz="2000" dirty="0">
                        <a:solidFill>
                          <a:schemeClr val="accent3"/>
                        </a:solidFill>
                      </a:endParaRPr>
                    </a:p>
                  </a:txBody>
                  <a:tcPr anchor="ctr">
                    <a:lnL w="12700" cmpd="sng">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local synch</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modified data</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a:ea typeface="+mn-ea"/>
                          <a:cs typeface="+mn-cs"/>
                          <a:sym typeface="Wingdings"/>
                        </a:rPr>
                        <a:t></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Avoid flush/</a:t>
                      </a:r>
                      <a:r>
                        <a:rPr kumimoji="0" lang="en-US" sz="2000" b="1" i="0" u="none" strike="noStrike" kern="1200" cap="none" spc="0" normalizeH="0" baseline="0" noProof="0" dirty="0" err="1">
                          <a:ln>
                            <a:noFill/>
                          </a:ln>
                          <a:solidFill>
                            <a:prstClr val="black"/>
                          </a:solidFill>
                          <a:effectLst/>
                          <a:uLnTx/>
                          <a:uFillTx/>
                          <a:latin typeface="Calibri"/>
                          <a:ea typeface="+mn-ea"/>
                          <a:cs typeface="+mn-cs"/>
                          <a:sym typeface="Wingdings"/>
                        </a:rPr>
                        <a:t>inval</a:t>
                      </a:r>
                      <a:r>
                        <a:rPr kumimoji="0" lang="en-US" sz="2000" b="1" i="0" u="none" strike="noStrike" kern="1200" cap="none" spc="0" normalizeH="0" baseline="0" noProof="0" dirty="0">
                          <a:ln>
                            <a:noFill/>
                          </a:ln>
                          <a:solidFill>
                            <a:prstClr val="black"/>
                          </a:solidFill>
                          <a:effectLst/>
                          <a:uLnTx/>
                          <a:uFillTx/>
                          <a:latin typeface="Calibri"/>
                          <a:ea typeface="+mn-ea"/>
                          <a:cs typeface="+mn-cs"/>
                          <a:sym typeface="Wingding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3"/>
                          </a:solidFill>
                          <a:effectLst/>
                          <a:uLnTx/>
                          <a:uFillTx/>
                          <a:latin typeface="Calibri"/>
                          <a:ea typeface="+mn-ea"/>
                          <a:cs typeface="+mn-cs"/>
                          <a:sym typeface="Wingdings"/>
                        </a:rPr>
                        <a:t>local synch</a:t>
                      </a:r>
                      <a:endParaRPr kumimoji="0" lang="en-US" sz="2000" b="1" i="0" u="none" strike="noStrike" kern="1200" cap="none" spc="0" normalizeH="0" baseline="0" noProof="0" dirty="0">
                        <a:ln>
                          <a:noFill/>
                        </a:ln>
                        <a:solidFill>
                          <a:schemeClr val="accent3"/>
                        </a:solidFill>
                        <a:effectLst/>
                        <a:uLnTx/>
                        <a:uFillTx/>
                        <a:latin typeface="Calibri"/>
                        <a:ea typeface="+mn-ea"/>
                        <a:cs typeface="+mn-cs"/>
                      </a:endParaRPr>
                    </a:p>
                  </a:txBody>
                  <a:tcPr anchor="ctr">
                    <a:lnL>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 name="Title 1"/>
          <p:cNvSpPr>
            <a:spLocks noGrp="1"/>
          </p:cNvSpPr>
          <p:nvPr>
            <p:ph type="title"/>
          </p:nvPr>
        </p:nvSpPr>
        <p:spPr/>
        <p:txBody>
          <a:bodyPr/>
          <a:lstStyle/>
          <a:p>
            <a:r>
              <a:rPr lang="en-US"/>
              <a:t>Comparison Overview</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825698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0.5|0.8|1.1|3.1|7.1|9.4"/>
</p:tagLst>
</file>

<file path=ppt/tags/tag10.xml><?xml version="1.0" encoding="utf-8"?>
<p:tagLst xmlns:a="http://schemas.openxmlformats.org/drawingml/2006/main" xmlns:r="http://schemas.openxmlformats.org/officeDocument/2006/relationships" xmlns:p="http://schemas.openxmlformats.org/presentationml/2006/main">
  <p:tag name="TIMING" val="|4|2.8|0.8"/>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12.xml><?xml version="1.0" encoding="utf-8"?>
<p:tagLst xmlns:a="http://schemas.openxmlformats.org/drawingml/2006/main" xmlns:r="http://schemas.openxmlformats.org/officeDocument/2006/relationships" xmlns:p="http://schemas.openxmlformats.org/presentationml/2006/main">
  <p:tag name="TIMING" val="|14.5|18.9|23"/>
</p:tagLst>
</file>

<file path=ppt/tags/tag2.xml><?xml version="1.0" encoding="utf-8"?>
<p:tagLst xmlns:a="http://schemas.openxmlformats.org/drawingml/2006/main" xmlns:r="http://schemas.openxmlformats.org/officeDocument/2006/relationships" xmlns:p="http://schemas.openxmlformats.org/presentationml/2006/main">
  <p:tag name="TIMING" val="|2.3|4.6|7|6.9"/>
</p:tagLst>
</file>

<file path=ppt/tags/tag3.xml><?xml version="1.0" encoding="utf-8"?>
<p:tagLst xmlns:a="http://schemas.openxmlformats.org/drawingml/2006/main" xmlns:r="http://schemas.openxmlformats.org/officeDocument/2006/relationships" xmlns:p="http://schemas.openxmlformats.org/presentationml/2006/main">
  <p:tag name="TIMING" val="|13.6|42.2|2.4|6.2|5.5|7|1.4|7|0.8|0.9|3.9|1.6|6.8|0.6|0.7|1.1|6.5|11.2"/>
</p:tagLst>
</file>

<file path=ppt/tags/tag4.xml><?xml version="1.0" encoding="utf-8"?>
<p:tagLst xmlns:a="http://schemas.openxmlformats.org/drawingml/2006/main" xmlns:r="http://schemas.openxmlformats.org/officeDocument/2006/relationships" xmlns:p="http://schemas.openxmlformats.org/presentationml/2006/main">
  <p:tag name="TIMING" val="|4.5|6.2|5.1|20.6|3.7|4.3|10.7|4.8|3.9|4.4"/>
</p:tagLst>
</file>

<file path=ppt/tags/tag5.xml><?xml version="1.0" encoding="utf-8"?>
<p:tagLst xmlns:a="http://schemas.openxmlformats.org/drawingml/2006/main" xmlns:r="http://schemas.openxmlformats.org/officeDocument/2006/relationships" xmlns:p="http://schemas.openxmlformats.org/presentationml/2006/main">
  <p:tag name="TIMING" val="|1.9|0.7|13.8|16.2|7.5|1.6|1.1|1.8|11.3|1.1|4.4|3.4|5.6|8.3|3.2|8.2|5.3"/>
</p:tagLst>
</file>

<file path=ppt/tags/tag6.xml><?xml version="1.0" encoding="utf-8"?>
<p:tagLst xmlns:a="http://schemas.openxmlformats.org/drawingml/2006/main" xmlns:r="http://schemas.openxmlformats.org/officeDocument/2006/relationships" xmlns:p="http://schemas.openxmlformats.org/presentationml/2006/main">
  <p:tag name="TIMING" val="|2.3|4.6|7|6.9"/>
</p:tagLst>
</file>

<file path=ppt/tags/tag7.xml><?xml version="1.0" encoding="utf-8"?>
<p:tagLst xmlns:a="http://schemas.openxmlformats.org/drawingml/2006/main" xmlns:r="http://schemas.openxmlformats.org/officeDocument/2006/relationships" xmlns:p="http://schemas.openxmlformats.org/presentationml/2006/main">
  <p:tag name="TIMING" val="|2.7|14.7|17.8|17.1|14.9|6.8|3.6|3.7|5.5|5.2|1.2|5.4|2.4|1.5|2.1|3|1.9|5.8|5.9|10.7"/>
</p:tagLst>
</file>

<file path=ppt/tags/tag8.xml><?xml version="1.0" encoding="utf-8"?>
<p:tagLst xmlns:a="http://schemas.openxmlformats.org/drawingml/2006/main" xmlns:r="http://schemas.openxmlformats.org/officeDocument/2006/relationships" xmlns:p="http://schemas.openxmlformats.org/presentationml/2006/main">
  <p:tag name="TIMING" val="|29.9"/>
</p:tagLst>
</file>

<file path=ppt/tags/tag9.xml><?xml version="1.0" encoding="utf-8"?>
<p:tagLst xmlns:a="http://schemas.openxmlformats.org/drawingml/2006/main" xmlns:r="http://schemas.openxmlformats.org/officeDocument/2006/relationships" xmlns:p="http://schemas.openxmlformats.org/presentationml/2006/main">
  <p:tag name="TIMING" val="|7.5"/>
</p:tagLst>
</file>

<file path=ppt/theme/theme1.xml><?xml version="1.0" encoding="utf-8"?>
<a:theme xmlns:a="http://schemas.openxmlformats.org/drawingml/2006/main" name="blank">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1_blank">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sop-colors">
    <a:dk1>
      <a:sysClr val="windowText" lastClr="000000"/>
    </a:dk1>
    <a:lt1>
      <a:sysClr val="window" lastClr="FFFFFF"/>
    </a:lt1>
    <a:dk2>
      <a:srgbClr val="44546A"/>
    </a:dk2>
    <a:lt2>
      <a:srgbClr val="E7E6E6"/>
    </a:lt2>
    <a:accent1>
      <a:srgbClr val="5B9BD5"/>
    </a:accent1>
    <a:accent2>
      <a:srgbClr val="203864"/>
    </a:accent2>
    <a:accent3>
      <a:srgbClr val="FFE699"/>
    </a:accent3>
    <a:accent4>
      <a:srgbClr val="0D0D0D"/>
    </a:accent4>
    <a:accent5>
      <a:srgbClr val="70AD47"/>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lsop-colors">
    <a:dk1>
      <a:sysClr val="windowText" lastClr="000000"/>
    </a:dk1>
    <a:lt1>
      <a:sysClr val="window" lastClr="FFFFFF"/>
    </a:lt1>
    <a:dk2>
      <a:srgbClr val="44546A"/>
    </a:dk2>
    <a:lt2>
      <a:srgbClr val="E7E6E6"/>
    </a:lt2>
    <a:accent1>
      <a:srgbClr val="5B9BD5"/>
    </a:accent1>
    <a:accent2>
      <a:srgbClr val="203864"/>
    </a:accent2>
    <a:accent3>
      <a:srgbClr val="FFE699"/>
    </a:accent3>
    <a:accent4>
      <a:srgbClr val="0D0D0D"/>
    </a:accent4>
    <a:accent5>
      <a:srgbClr val="70AD47"/>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lsop-colors">
    <a:dk1>
      <a:sysClr val="windowText" lastClr="000000"/>
    </a:dk1>
    <a:lt1>
      <a:sysClr val="window" lastClr="FFFFFF"/>
    </a:lt1>
    <a:dk2>
      <a:srgbClr val="44546A"/>
    </a:dk2>
    <a:lt2>
      <a:srgbClr val="E7E6E6"/>
    </a:lt2>
    <a:accent1>
      <a:srgbClr val="5B9BD5"/>
    </a:accent1>
    <a:accent2>
      <a:srgbClr val="203864"/>
    </a:accent2>
    <a:accent3>
      <a:srgbClr val="FFE699"/>
    </a:accent3>
    <a:accent4>
      <a:srgbClr val="0D0D0D"/>
    </a:accent4>
    <a:accent5>
      <a:srgbClr val="70AD47"/>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lsop-colors">
    <a:dk1>
      <a:sysClr val="windowText" lastClr="000000"/>
    </a:dk1>
    <a:lt1>
      <a:sysClr val="window" lastClr="FFFFFF"/>
    </a:lt1>
    <a:dk2>
      <a:srgbClr val="44546A"/>
    </a:dk2>
    <a:lt2>
      <a:srgbClr val="E7E6E6"/>
    </a:lt2>
    <a:accent1>
      <a:srgbClr val="5B9BD5"/>
    </a:accent1>
    <a:accent2>
      <a:srgbClr val="203864"/>
    </a:accent2>
    <a:accent3>
      <a:srgbClr val="FFE699"/>
    </a:accent3>
    <a:accent4>
      <a:srgbClr val="0D0D0D"/>
    </a:accent4>
    <a:accent5>
      <a:srgbClr val="70AD47"/>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2353</TotalTime>
  <Words>1150</Words>
  <Application>Microsoft Office PowerPoint</Application>
  <PresentationFormat>Custom</PresentationFormat>
  <Paragraphs>329</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blank</vt:lpstr>
      <vt:lpstr>1_blank</vt:lpstr>
      <vt:lpstr>hLRC: Lazy Release Consistency For GPUs</vt:lpstr>
      <vt:lpstr>Motivation</vt:lpstr>
      <vt:lpstr>Motivation</vt:lpstr>
      <vt:lpstr>Scoped Synchronization</vt:lpstr>
      <vt:lpstr>Prior Work: Remote Scope Promotion</vt:lpstr>
      <vt:lpstr>Prior Work: DeNovo coherence</vt:lpstr>
      <vt:lpstr>PowerPoint Presentation</vt:lpstr>
      <vt:lpstr>hLRC: Heterogeneous Lazy Release Consistency For GPUs</vt:lpstr>
      <vt:lpstr>Comparison Overview</vt:lpstr>
      <vt:lpstr>Comparison Overview</vt:lpstr>
      <vt:lpstr>Comparison Overview</vt:lpstr>
      <vt:lpstr>Comparison Overview</vt:lpstr>
      <vt:lpstr>Methodology</vt:lpstr>
      <vt:lpstr>Methodology</vt:lpstr>
      <vt:lpstr>Evaluation: Speedup</vt:lpstr>
      <vt:lpstr>Evaluation: Speedup</vt:lpstr>
      <vt:lpstr>Evaluation: Speedup</vt:lpstr>
      <vt:lpstr>Evaluation: Speedup</vt:lpstr>
      <vt:lpstr>Conclusions</vt:lpstr>
      <vt:lpstr>Disclaimer &amp; Attribution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hLRC: Lazy Release Consistency For GPUs</dc:title>
  <dc:creator>Matt</dc:creator>
  <cp:lastModifiedBy>John</cp:lastModifiedBy>
  <cp:revision>63</cp:revision>
  <dcterms:modified xsi:type="dcterms:W3CDTF">2016-10-26T20:17:07Z</dcterms:modified>
</cp:coreProperties>
</file>